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48" r:id="rId1"/>
  </p:sldMasterIdLst>
  <p:notesMasterIdLst>
    <p:notesMasterId r:id="rId18"/>
  </p:notesMasterIdLst>
  <p:handoutMasterIdLst>
    <p:handoutMasterId r:id="rId19"/>
  </p:handoutMasterIdLst>
  <p:sldIdLst>
    <p:sldId id="256" r:id="rId2"/>
    <p:sldId id="327" r:id="rId3"/>
    <p:sldId id="257" r:id="rId4"/>
    <p:sldId id="353" r:id="rId5"/>
    <p:sldId id="354" r:id="rId6"/>
    <p:sldId id="356" r:id="rId7"/>
    <p:sldId id="362" r:id="rId8"/>
    <p:sldId id="360" r:id="rId9"/>
    <p:sldId id="334" r:id="rId10"/>
    <p:sldId id="328" r:id="rId11"/>
    <p:sldId id="359" r:id="rId12"/>
    <p:sldId id="344" r:id="rId13"/>
    <p:sldId id="361" r:id="rId14"/>
    <p:sldId id="338" r:id="rId15"/>
    <p:sldId id="363" r:id="rId16"/>
    <p:sldId id="357" r:id="rId17"/>
  </p:sldIdLst>
  <p:sldSz cx="9601200" cy="12801600" type="A3"/>
  <p:notesSz cx="14355763" cy="9926638"/>
  <p:defaultTextStyle>
    <a:defPPr>
      <a:defRPr lang="cs-CZ"/>
    </a:defPPr>
    <a:lvl1pPr marL="0" algn="l" defTabSz="1280160" rtl="0" eaLnBrk="1" latinLnBrk="0" hangingPunct="1">
      <a:defRPr sz="2500" kern="1200">
        <a:solidFill>
          <a:schemeClr val="tx1"/>
        </a:solidFill>
        <a:latin typeface="+mn-lt"/>
        <a:ea typeface="+mn-ea"/>
        <a:cs typeface="+mn-cs"/>
      </a:defRPr>
    </a:lvl1pPr>
    <a:lvl2pPr marL="640080" algn="l" defTabSz="1280160" rtl="0" eaLnBrk="1" latinLnBrk="0" hangingPunct="1">
      <a:defRPr sz="2500" kern="1200">
        <a:solidFill>
          <a:schemeClr val="tx1"/>
        </a:solidFill>
        <a:latin typeface="+mn-lt"/>
        <a:ea typeface="+mn-ea"/>
        <a:cs typeface="+mn-cs"/>
      </a:defRPr>
    </a:lvl2pPr>
    <a:lvl3pPr marL="1280160" algn="l" defTabSz="1280160" rtl="0" eaLnBrk="1" latinLnBrk="0" hangingPunct="1">
      <a:defRPr sz="2500" kern="1200">
        <a:solidFill>
          <a:schemeClr val="tx1"/>
        </a:solidFill>
        <a:latin typeface="+mn-lt"/>
        <a:ea typeface="+mn-ea"/>
        <a:cs typeface="+mn-cs"/>
      </a:defRPr>
    </a:lvl3pPr>
    <a:lvl4pPr marL="1920240" algn="l" defTabSz="1280160" rtl="0" eaLnBrk="1" latinLnBrk="0" hangingPunct="1">
      <a:defRPr sz="2500" kern="1200">
        <a:solidFill>
          <a:schemeClr val="tx1"/>
        </a:solidFill>
        <a:latin typeface="+mn-lt"/>
        <a:ea typeface="+mn-ea"/>
        <a:cs typeface="+mn-cs"/>
      </a:defRPr>
    </a:lvl4pPr>
    <a:lvl5pPr marL="2560320" algn="l" defTabSz="1280160" rtl="0" eaLnBrk="1" latinLnBrk="0" hangingPunct="1">
      <a:defRPr sz="2500" kern="1200">
        <a:solidFill>
          <a:schemeClr val="tx1"/>
        </a:solidFill>
        <a:latin typeface="+mn-lt"/>
        <a:ea typeface="+mn-ea"/>
        <a:cs typeface="+mn-cs"/>
      </a:defRPr>
    </a:lvl5pPr>
    <a:lvl6pPr marL="3200400" algn="l" defTabSz="1280160" rtl="0" eaLnBrk="1" latinLnBrk="0" hangingPunct="1">
      <a:defRPr sz="2500" kern="1200">
        <a:solidFill>
          <a:schemeClr val="tx1"/>
        </a:solidFill>
        <a:latin typeface="+mn-lt"/>
        <a:ea typeface="+mn-ea"/>
        <a:cs typeface="+mn-cs"/>
      </a:defRPr>
    </a:lvl6pPr>
    <a:lvl7pPr marL="3840480" algn="l" defTabSz="1280160" rtl="0" eaLnBrk="1" latinLnBrk="0" hangingPunct="1">
      <a:defRPr sz="2500" kern="1200">
        <a:solidFill>
          <a:schemeClr val="tx1"/>
        </a:solidFill>
        <a:latin typeface="+mn-lt"/>
        <a:ea typeface="+mn-ea"/>
        <a:cs typeface="+mn-cs"/>
      </a:defRPr>
    </a:lvl7pPr>
    <a:lvl8pPr marL="4480560" algn="l" defTabSz="1280160" rtl="0" eaLnBrk="1" latinLnBrk="0" hangingPunct="1">
      <a:defRPr sz="2500" kern="1200">
        <a:solidFill>
          <a:schemeClr val="tx1"/>
        </a:solidFill>
        <a:latin typeface="+mn-lt"/>
        <a:ea typeface="+mn-ea"/>
        <a:cs typeface="+mn-cs"/>
      </a:defRPr>
    </a:lvl8pPr>
    <a:lvl9pPr marL="5120640" algn="l" defTabSz="1280160" rtl="0" eaLnBrk="1" latinLnBrk="0" hangingPunct="1">
      <a:defRPr sz="25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rka" initials="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327A58"/>
    <a:srgbClr val="EDA5A5"/>
    <a:srgbClr val="E6B9B8"/>
    <a:srgbClr val="DB9B99"/>
    <a:srgbClr val="FC2EFF"/>
    <a:srgbClr val="F28022"/>
    <a:srgbClr val="996600"/>
    <a:srgbClr val="E347AF"/>
    <a:srgbClr val="D00000"/>
  </p:clrMru>
</p:presentationPr>
</file>

<file path=ppt/tableStyles.xml><?xml version="1.0" encoding="utf-8"?>
<a:tblStyleLst xmlns:a="http://schemas.openxmlformats.org/drawingml/2006/main" def="{5C22544A-7EE6-4342-B048-85BDC9FD1C3A}">
  <a:tblStyle styleId="{2D5ABB26-0587-4C30-8999-92F81FD0307C}" styleName="Bez stylu, bez mřížky">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Styl s motivem 1 – zvýraznění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380" autoAdjust="0"/>
  </p:normalViewPr>
  <p:slideViewPr>
    <p:cSldViewPr>
      <p:cViewPr>
        <p:scale>
          <a:sx n="70" d="100"/>
          <a:sy n="70" d="100"/>
        </p:scale>
        <p:origin x="-2598" y="534"/>
      </p:cViewPr>
      <p:guideLst>
        <p:guide orient="horz" pos="4032"/>
        <p:guide pos="3024"/>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8" d="100"/>
          <a:sy n="108" d="100"/>
        </p:scale>
        <p:origin x="-2232" y="-96"/>
      </p:cViewPr>
      <p:guideLst>
        <p:guide orient="horz" pos="3127"/>
        <p:guide pos="4522"/>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8" y="8"/>
            <a:ext cx="6222395" cy="496889"/>
          </a:xfrm>
          <a:prstGeom prst="rect">
            <a:avLst/>
          </a:prstGeom>
        </p:spPr>
        <p:txBody>
          <a:bodyPr vert="horz" lIns="132711" tIns="66356" rIns="132711" bIns="66356" rtlCol="0"/>
          <a:lstStyle>
            <a:lvl1pPr algn="l">
              <a:defRPr sz="1700"/>
            </a:lvl1pPr>
          </a:lstStyle>
          <a:p>
            <a:endParaRPr lang="cs-CZ"/>
          </a:p>
        </p:txBody>
      </p:sp>
      <p:sp>
        <p:nvSpPr>
          <p:cNvPr id="3" name="Zástupný symbol pro datum 2"/>
          <p:cNvSpPr>
            <a:spLocks noGrp="1"/>
          </p:cNvSpPr>
          <p:nvPr>
            <p:ph type="dt" sz="quarter" idx="1"/>
          </p:nvPr>
        </p:nvSpPr>
        <p:spPr>
          <a:xfrm>
            <a:off x="8130025" y="8"/>
            <a:ext cx="6222395" cy="496889"/>
          </a:xfrm>
          <a:prstGeom prst="rect">
            <a:avLst/>
          </a:prstGeom>
        </p:spPr>
        <p:txBody>
          <a:bodyPr vert="horz" lIns="132711" tIns="66356" rIns="132711" bIns="66356" rtlCol="0"/>
          <a:lstStyle>
            <a:lvl1pPr algn="r">
              <a:defRPr sz="1700"/>
            </a:lvl1pPr>
          </a:lstStyle>
          <a:p>
            <a:fld id="{5EEE45B2-A490-4A14-B1A5-A3D8CBBCE71D}" type="datetimeFigureOut">
              <a:rPr lang="cs-CZ" smtClean="0"/>
              <a:pPr/>
              <a:t>20.12.2019</a:t>
            </a:fld>
            <a:endParaRPr lang="cs-CZ"/>
          </a:p>
        </p:txBody>
      </p:sp>
      <p:sp>
        <p:nvSpPr>
          <p:cNvPr id="4" name="Zástupný symbol pro zápatí 3"/>
          <p:cNvSpPr>
            <a:spLocks noGrp="1"/>
          </p:cNvSpPr>
          <p:nvPr>
            <p:ph type="ftr" sz="quarter" idx="2"/>
          </p:nvPr>
        </p:nvSpPr>
        <p:spPr>
          <a:xfrm>
            <a:off x="8" y="9428165"/>
            <a:ext cx="6222395" cy="496887"/>
          </a:xfrm>
          <a:prstGeom prst="rect">
            <a:avLst/>
          </a:prstGeom>
        </p:spPr>
        <p:txBody>
          <a:bodyPr vert="horz" lIns="132711" tIns="66356" rIns="132711" bIns="66356" rtlCol="0" anchor="b"/>
          <a:lstStyle>
            <a:lvl1pPr algn="l">
              <a:defRPr sz="1700"/>
            </a:lvl1pPr>
          </a:lstStyle>
          <a:p>
            <a:endParaRPr lang="cs-CZ"/>
          </a:p>
        </p:txBody>
      </p:sp>
      <p:sp>
        <p:nvSpPr>
          <p:cNvPr id="5" name="Zástupný symbol pro číslo snímku 4"/>
          <p:cNvSpPr>
            <a:spLocks noGrp="1"/>
          </p:cNvSpPr>
          <p:nvPr>
            <p:ph type="sldNum" sz="quarter" idx="3"/>
          </p:nvPr>
        </p:nvSpPr>
        <p:spPr>
          <a:xfrm>
            <a:off x="8130025" y="9428165"/>
            <a:ext cx="6222395" cy="496887"/>
          </a:xfrm>
          <a:prstGeom prst="rect">
            <a:avLst/>
          </a:prstGeom>
        </p:spPr>
        <p:txBody>
          <a:bodyPr vert="horz" lIns="132711" tIns="66356" rIns="132711" bIns="66356" rtlCol="0" anchor="b"/>
          <a:lstStyle>
            <a:lvl1pPr algn="r">
              <a:defRPr sz="1700"/>
            </a:lvl1pPr>
          </a:lstStyle>
          <a:p>
            <a:fld id="{63E95A85-61C1-407C-8D1C-695908AEB0A7}" type="slidenum">
              <a:rPr lang="cs-CZ" smtClean="0"/>
              <a:pPr/>
              <a:t>‹#›</a:t>
            </a:fld>
            <a:endParaRPr lang="cs-CZ"/>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3" y="8"/>
            <a:ext cx="6220906" cy="496605"/>
          </a:xfrm>
          <a:prstGeom prst="rect">
            <a:avLst/>
          </a:prstGeom>
        </p:spPr>
        <p:txBody>
          <a:bodyPr vert="horz" lIns="91092" tIns="45549" rIns="91092" bIns="45549" rtlCol="0"/>
          <a:lstStyle>
            <a:lvl1pPr algn="l">
              <a:defRPr sz="1200"/>
            </a:lvl1pPr>
          </a:lstStyle>
          <a:p>
            <a:endParaRPr lang="cs-CZ"/>
          </a:p>
        </p:txBody>
      </p:sp>
      <p:sp>
        <p:nvSpPr>
          <p:cNvPr id="3" name="Zástupný symbol pro datum 2"/>
          <p:cNvSpPr>
            <a:spLocks noGrp="1"/>
          </p:cNvSpPr>
          <p:nvPr>
            <p:ph type="dt" idx="1"/>
          </p:nvPr>
        </p:nvSpPr>
        <p:spPr>
          <a:xfrm>
            <a:off x="8132577" y="8"/>
            <a:ext cx="6220906" cy="496605"/>
          </a:xfrm>
          <a:prstGeom prst="rect">
            <a:avLst/>
          </a:prstGeom>
        </p:spPr>
        <p:txBody>
          <a:bodyPr vert="horz" lIns="91092" tIns="45549" rIns="91092" bIns="45549" rtlCol="0"/>
          <a:lstStyle>
            <a:lvl1pPr algn="r">
              <a:defRPr sz="1200"/>
            </a:lvl1pPr>
          </a:lstStyle>
          <a:p>
            <a:fld id="{4F063FE5-68FA-44F5-B055-C1FEFE033991}" type="datetimeFigureOut">
              <a:rPr lang="cs-CZ" smtClean="0"/>
              <a:pPr/>
              <a:t>20.12.2019</a:t>
            </a:fld>
            <a:endParaRPr lang="cs-CZ"/>
          </a:p>
        </p:txBody>
      </p:sp>
      <p:sp>
        <p:nvSpPr>
          <p:cNvPr id="4" name="Zástupný symbol pro obrázek snímku 3"/>
          <p:cNvSpPr>
            <a:spLocks noGrp="1" noRot="1" noChangeAspect="1"/>
          </p:cNvSpPr>
          <p:nvPr>
            <p:ph type="sldImg" idx="2"/>
          </p:nvPr>
        </p:nvSpPr>
        <p:spPr>
          <a:xfrm>
            <a:off x="5783263" y="744538"/>
            <a:ext cx="2789237" cy="3722687"/>
          </a:xfrm>
          <a:prstGeom prst="rect">
            <a:avLst/>
          </a:prstGeom>
          <a:noFill/>
          <a:ln w="12700">
            <a:solidFill>
              <a:prstClr val="black"/>
            </a:solidFill>
          </a:ln>
        </p:spPr>
        <p:txBody>
          <a:bodyPr vert="horz" lIns="91092" tIns="45549" rIns="91092" bIns="45549" rtlCol="0" anchor="ctr"/>
          <a:lstStyle/>
          <a:p>
            <a:endParaRPr lang="cs-CZ"/>
          </a:p>
        </p:txBody>
      </p:sp>
      <p:sp>
        <p:nvSpPr>
          <p:cNvPr id="5" name="Zástupný symbol pro poznámky 4"/>
          <p:cNvSpPr>
            <a:spLocks noGrp="1"/>
          </p:cNvSpPr>
          <p:nvPr>
            <p:ph type="body" sz="quarter" idx="3"/>
          </p:nvPr>
        </p:nvSpPr>
        <p:spPr>
          <a:xfrm>
            <a:off x="1434901" y="4715024"/>
            <a:ext cx="11485979" cy="4467261"/>
          </a:xfrm>
          <a:prstGeom prst="rect">
            <a:avLst/>
          </a:prstGeom>
        </p:spPr>
        <p:txBody>
          <a:bodyPr vert="horz" lIns="91092" tIns="45549" rIns="91092" bIns="45549"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3" y="9428938"/>
            <a:ext cx="6220906" cy="495510"/>
          </a:xfrm>
          <a:prstGeom prst="rect">
            <a:avLst/>
          </a:prstGeom>
        </p:spPr>
        <p:txBody>
          <a:bodyPr vert="horz" lIns="91092" tIns="45549" rIns="91092" bIns="45549"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8132577" y="9428938"/>
            <a:ext cx="6220906" cy="495510"/>
          </a:xfrm>
          <a:prstGeom prst="rect">
            <a:avLst/>
          </a:prstGeom>
        </p:spPr>
        <p:txBody>
          <a:bodyPr vert="horz" lIns="91092" tIns="45549" rIns="91092" bIns="45549" rtlCol="0" anchor="b"/>
          <a:lstStyle>
            <a:lvl1pPr algn="r">
              <a:defRPr sz="1200"/>
            </a:lvl1pPr>
          </a:lstStyle>
          <a:p>
            <a:fld id="{E9279CDE-2A5A-4AF6-BB0C-FA711655F8CA}" type="slidenum">
              <a:rPr lang="cs-CZ" smtClean="0"/>
              <a:pPr/>
              <a:t>‹#›</a:t>
            </a:fld>
            <a:endParaRPr lang="cs-CZ"/>
          </a:p>
        </p:txBody>
      </p:sp>
    </p:spTree>
  </p:cSld>
  <p:clrMap bg1="lt1" tx1="dk1" bg2="lt2" tx2="dk2" accent1="accent1" accent2="accent2" accent3="accent3" accent4="accent4" accent5="accent5" accent6="accent6" hlink="hlink" folHlink="folHlink"/>
  <p:notesStyle>
    <a:lvl1pPr marL="0" algn="l" defTabSz="1280160" rtl="0" eaLnBrk="1" latinLnBrk="0" hangingPunct="1">
      <a:defRPr sz="1700" kern="1200">
        <a:solidFill>
          <a:schemeClr val="tx1"/>
        </a:solidFill>
        <a:latin typeface="+mn-lt"/>
        <a:ea typeface="+mn-ea"/>
        <a:cs typeface="+mn-cs"/>
      </a:defRPr>
    </a:lvl1pPr>
    <a:lvl2pPr marL="640080" algn="l" defTabSz="1280160" rtl="0" eaLnBrk="1" latinLnBrk="0" hangingPunct="1">
      <a:defRPr sz="1700" kern="1200">
        <a:solidFill>
          <a:schemeClr val="tx1"/>
        </a:solidFill>
        <a:latin typeface="+mn-lt"/>
        <a:ea typeface="+mn-ea"/>
        <a:cs typeface="+mn-cs"/>
      </a:defRPr>
    </a:lvl2pPr>
    <a:lvl3pPr marL="1280160" algn="l" defTabSz="1280160" rtl="0" eaLnBrk="1" latinLnBrk="0" hangingPunct="1">
      <a:defRPr sz="1700" kern="1200">
        <a:solidFill>
          <a:schemeClr val="tx1"/>
        </a:solidFill>
        <a:latin typeface="+mn-lt"/>
        <a:ea typeface="+mn-ea"/>
        <a:cs typeface="+mn-cs"/>
      </a:defRPr>
    </a:lvl3pPr>
    <a:lvl4pPr marL="1920240" algn="l" defTabSz="1280160" rtl="0" eaLnBrk="1" latinLnBrk="0" hangingPunct="1">
      <a:defRPr sz="1700" kern="1200">
        <a:solidFill>
          <a:schemeClr val="tx1"/>
        </a:solidFill>
        <a:latin typeface="+mn-lt"/>
        <a:ea typeface="+mn-ea"/>
        <a:cs typeface="+mn-cs"/>
      </a:defRPr>
    </a:lvl4pPr>
    <a:lvl5pPr marL="2560320" algn="l" defTabSz="1280160" rtl="0" eaLnBrk="1" latinLnBrk="0" hangingPunct="1">
      <a:defRPr sz="1700" kern="1200">
        <a:solidFill>
          <a:schemeClr val="tx1"/>
        </a:solidFill>
        <a:latin typeface="+mn-lt"/>
        <a:ea typeface="+mn-ea"/>
        <a:cs typeface="+mn-cs"/>
      </a:defRPr>
    </a:lvl5pPr>
    <a:lvl6pPr marL="3200400" algn="l" defTabSz="1280160" rtl="0" eaLnBrk="1" latinLnBrk="0" hangingPunct="1">
      <a:defRPr sz="1700" kern="1200">
        <a:solidFill>
          <a:schemeClr val="tx1"/>
        </a:solidFill>
        <a:latin typeface="+mn-lt"/>
        <a:ea typeface="+mn-ea"/>
        <a:cs typeface="+mn-cs"/>
      </a:defRPr>
    </a:lvl6pPr>
    <a:lvl7pPr marL="3840480" algn="l" defTabSz="1280160" rtl="0" eaLnBrk="1" latinLnBrk="0" hangingPunct="1">
      <a:defRPr sz="1700" kern="1200">
        <a:solidFill>
          <a:schemeClr val="tx1"/>
        </a:solidFill>
        <a:latin typeface="+mn-lt"/>
        <a:ea typeface="+mn-ea"/>
        <a:cs typeface="+mn-cs"/>
      </a:defRPr>
    </a:lvl7pPr>
    <a:lvl8pPr marL="4480560" algn="l" defTabSz="1280160" rtl="0" eaLnBrk="1" latinLnBrk="0" hangingPunct="1">
      <a:defRPr sz="1700" kern="1200">
        <a:solidFill>
          <a:schemeClr val="tx1"/>
        </a:solidFill>
        <a:latin typeface="+mn-lt"/>
        <a:ea typeface="+mn-ea"/>
        <a:cs typeface="+mn-cs"/>
      </a:defRPr>
    </a:lvl8pPr>
    <a:lvl9pPr marL="5120640" algn="l" defTabSz="1280160"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9279CDE-2A5A-4AF6-BB0C-FA711655F8CA}" type="slidenum">
              <a:rPr lang="cs-CZ" smtClean="0"/>
              <a:pPr/>
              <a:t>3</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720090" y="3976796"/>
            <a:ext cx="8161020" cy="2744046"/>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440180" y="7254240"/>
            <a:ext cx="6720840" cy="3271520"/>
          </a:xfrm>
        </p:spPr>
        <p:txBody>
          <a:bodyPr/>
          <a:lstStyle>
            <a:lvl1pPr marL="0" indent="0" algn="ctr">
              <a:buNone/>
              <a:defRPr>
                <a:solidFill>
                  <a:schemeClr val="tx1">
                    <a:tint val="75000"/>
                  </a:schemeClr>
                </a:solidFill>
              </a:defRPr>
            </a:lvl1pPr>
            <a:lvl2pPr marL="640080" indent="0" algn="ctr">
              <a:buNone/>
              <a:defRPr>
                <a:solidFill>
                  <a:schemeClr val="tx1">
                    <a:tint val="75000"/>
                  </a:schemeClr>
                </a:solidFill>
              </a:defRPr>
            </a:lvl2pPr>
            <a:lvl3pPr marL="1280160" indent="0" algn="ctr">
              <a:buNone/>
              <a:defRPr>
                <a:solidFill>
                  <a:schemeClr val="tx1">
                    <a:tint val="75000"/>
                  </a:schemeClr>
                </a:solidFill>
              </a:defRPr>
            </a:lvl3pPr>
            <a:lvl4pPr marL="1920240" indent="0" algn="ctr">
              <a:buNone/>
              <a:defRPr>
                <a:solidFill>
                  <a:schemeClr val="tx1">
                    <a:tint val="75000"/>
                  </a:schemeClr>
                </a:solidFill>
              </a:defRPr>
            </a:lvl4pPr>
            <a:lvl5pPr marL="2560320" indent="0" algn="ctr">
              <a:buNone/>
              <a:defRPr>
                <a:solidFill>
                  <a:schemeClr val="tx1">
                    <a:tint val="75000"/>
                  </a:schemeClr>
                </a:solidFill>
              </a:defRPr>
            </a:lvl5pPr>
            <a:lvl6pPr marL="3200400" indent="0" algn="ctr">
              <a:buNone/>
              <a:defRPr>
                <a:solidFill>
                  <a:schemeClr val="tx1">
                    <a:tint val="75000"/>
                  </a:schemeClr>
                </a:solidFill>
              </a:defRPr>
            </a:lvl6pPr>
            <a:lvl7pPr marL="3840480" indent="0" algn="ctr">
              <a:buNone/>
              <a:defRPr>
                <a:solidFill>
                  <a:schemeClr val="tx1">
                    <a:tint val="75000"/>
                  </a:schemeClr>
                </a:solidFill>
              </a:defRPr>
            </a:lvl7pPr>
            <a:lvl8pPr marL="4480560" indent="0" algn="ctr">
              <a:buNone/>
              <a:defRPr>
                <a:solidFill>
                  <a:schemeClr val="tx1">
                    <a:tint val="75000"/>
                  </a:schemeClr>
                </a:solidFill>
              </a:defRPr>
            </a:lvl8pPr>
            <a:lvl9pPr marL="512064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B43CDCBB-7243-448E-8866-C89F3BC45A15}" type="datetime1">
              <a:rPr lang="cs-CZ" smtClean="0"/>
              <a:pPr/>
              <a:t>20.12.2019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FA9059FA-4FEB-48CE-8246-08C30C718A9E}" type="datetime1">
              <a:rPr lang="cs-CZ" smtClean="0"/>
              <a:pPr/>
              <a:t>20.12.2019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960870" y="512660"/>
            <a:ext cx="2160270" cy="10922846"/>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80060" y="512660"/>
            <a:ext cx="6320790" cy="10922846"/>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35F0A9C5-FDDE-48A2-BECF-0133203D2AC1}" type="datetime1">
              <a:rPr lang="cs-CZ" smtClean="0"/>
              <a:pPr/>
              <a:t>20.12.2019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2666A80F-3865-4A1E-8DF8-BE32A2ADF980}" type="datetime1">
              <a:rPr lang="cs-CZ" smtClean="0"/>
              <a:pPr/>
              <a:t>20.12.2019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58429" y="8226214"/>
            <a:ext cx="8161020" cy="2542540"/>
          </a:xfrm>
        </p:spPr>
        <p:txBody>
          <a:bodyPr anchor="t"/>
          <a:lstStyle>
            <a:lvl1pPr algn="l">
              <a:defRPr sz="56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58429" y="5425866"/>
            <a:ext cx="8161020" cy="2800349"/>
          </a:xfrm>
        </p:spPr>
        <p:txBody>
          <a:bodyPr anchor="b"/>
          <a:lstStyle>
            <a:lvl1pPr marL="0" indent="0">
              <a:buNone/>
              <a:defRPr sz="2800">
                <a:solidFill>
                  <a:schemeClr val="tx1">
                    <a:tint val="75000"/>
                  </a:schemeClr>
                </a:solidFill>
              </a:defRPr>
            </a:lvl1pPr>
            <a:lvl2pPr marL="640080" indent="0">
              <a:buNone/>
              <a:defRPr sz="2500">
                <a:solidFill>
                  <a:schemeClr val="tx1">
                    <a:tint val="75000"/>
                  </a:schemeClr>
                </a:solidFill>
              </a:defRPr>
            </a:lvl2pPr>
            <a:lvl3pPr marL="1280160" indent="0">
              <a:buNone/>
              <a:defRPr sz="2200">
                <a:solidFill>
                  <a:schemeClr val="tx1">
                    <a:tint val="75000"/>
                  </a:schemeClr>
                </a:solidFill>
              </a:defRPr>
            </a:lvl3pPr>
            <a:lvl4pPr marL="1920240" indent="0">
              <a:buNone/>
              <a:defRPr sz="2000">
                <a:solidFill>
                  <a:schemeClr val="tx1">
                    <a:tint val="75000"/>
                  </a:schemeClr>
                </a:solidFill>
              </a:defRPr>
            </a:lvl4pPr>
            <a:lvl5pPr marL="2560320" indent="0">
              <a:buNone/>
              <a:defRPr sz="2000">
                <a:solidFill>
                  <a:schemeClr val="tx1">
                    <a:tint val="75000"/>
                  </a:schemeClr>
                </a:solidFill>
              </a:defRPr>
            </a:lvl5pPr>
            <a:lvl6pPr marL="3200400" indent="0">
              <a:buNone/>
              <a:defRPr sz="2000">
                <a:solidFill>
                  <a:schemeClr val="tx1">
                    <a:tint val="75000"/>
                  </a:schemeClr>
                </a:solidFill>
              </a:defRPr>
            </a:lvl6pPr>
            <a:lvl7pPr marL="3840480" indent="0">
              <a:buNone/>
              <a:defRPr sz="2000">
                <a:solidFill>
                  <a:schemeClr val="tx1">
                    <a:tint val="75000"/>
                  </a:schemeClr>
                </a:solidFill>
              </a:defRPr>
            </a:lvl7pPr>
            <a:lvl8pPr marL="4480560" indent="0">
              <a:buNone/>
              <a:defRPr sz="2000">
                <a:solidFill>
                  <a:schemeClr val="tx1">
                    <a:tint val="75000"/>
                  </a:schemeClr>
                </a:solidFill>
              </a:defRPr>
            </a:lvl8pPr>
            <a:lvl9pPr marL="5120640" indent="0">
              <a:buNone/>
              <a:defRPr sz="20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3D44EEE4-397D-453D-93A7-8502A6EC77B7}" type="datetime1">
              <a:rPr lang="cs-CZ" smtClean="0"/>
              <a:pPr/>
              <a:t>20.12.2019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80060" y="2987042"/>
            <a:ext cx="4240530" cy="8448464"/>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880610" y="2987042"/>
            <a:ext cx="4240530" cy="8448464"/>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3D3F59E0-20A3-4F01-A43B-6D0F4CA3B4F7}" type="datetime1">
              <a:rPr lang="cs-CZ" smtClean="0"/>
              <a:pPr/>
              <a:t>20.12.2019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80061" y="2865544"/>
            <a:ext cx="4242197" cy="1194222"/>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lang="cs-CZ" smtClean="0"/>
              <a:t>Klepnutím lze upravit styly předlohy textu.</a:t>
            </a:r>
          </a:p>
        </p:txBody>
      </p:sp>
      <p:sp>
        <p:nvSpPr>
          <p:cNvPr id="4" name="Zástupný symbol pro obsah 3"/>
          <p:cNvSpPr>
            <a:spLocks noGrp="1"/>
          </p:cNvSpPr>
          <p:nvPr>
            <p:ph sz="half" idx="2"/>
          </p:nvPr>
        </p:nvSpPr>
        <p:spPr>
          <a:xfrm>
            <a:off x="480061" y="4059766"/>
            <a:ext cx="4242197" cy="7375738"/>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877278" y="2865544"/>
            <a:ext cx="4243863" cy="1194222"/>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877278" y="4059766"/>
            <a:ext cx="4243863" cy="7375738"/>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2AA58FFB-D6B6-49F5-8E0B-40BBF568B933}" type="datetime1">
              <a:rPr lang="cs-CZ" smtClean="0"/>
              <a:pPr/>
              <a:t>20.12.2019</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89A0C8C9-C217-4AC9-8615-B93DE3572150}" type="datetime1">
              <a:rPr lang="cs-CZ" smtClean="0"/>
              <a:pPr/>
              <a:t>20.12.2019</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8DC60B03-E333-4076-84BB-DCE711290FA3}" type="datetime1">
              <a:rPr lang="cs-CZ" smtClean="0"/>
              <a:pPr/>
              <a:t>20.12.2019</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80061" y="509694"/>
            <a:ext cx="3158729" cy="2169160"/>
          </a:xfrm>
        </p:spPr>
        <p:txBody>
          <a:bodyPr anchor="b"/>
          <a:lstStyle>
            <a:lvl1pPr algn="l">
              <a:defRPr sz="28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753803" y="509695"/>
            <a:ext cx="5367338" cy="10925811"/>
          </a:xfrm>
        </p:spPr>
        <p:txBody>
          <a:bodyPr/>
          <a:lstStyle>
            <a:lvl1pPr>
              <a:defRPr sz="4500"/>
            </a:lvl1pPr>
            <a:lvl2pPr>
              <a:defRPr sz="3900"/>
            </a:lvl2pPr>
            <a:lvl3pPr>
              <a:defRPr sz="3400"/>
            </a:lvl3pPr>
            <a:lvl4pPr>
              <a:defRPr sz="2800"/>
            </a:lvl4pPr>
            <a:lvl5pPr>
              <a:defRPr sz="2800"/>
            </a:lvl5pPr>
            <a:lvl6pPr>
              <a:defRPr sz="2800"/>
            </a:lvl6pPr>
            <a:lvl7pPr>
              <a:defRPr sz="2800"/>
            </a:lvl7pPr>
            <a:lvl8pPr>
              <a:defRPr sz="2800"/>
            </a:lvl8pPr>
            <a:lvl9pPr>
              <a:defRPr sz="2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80061" y="2678855"/>
            <a:ext cx="3158729" cy="8756651"/>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4057A719-DD4F-4042-A56B-AC70248B2CD9}" type="datetime1">
              <a:rPr lang="cs-CZ" smtClean="0"/>
              <a:pPr/>
              <a:t>20.12.2019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881902" y="8961121"/>
            <a:ext cx="5760720" cy="1057911"/>
          </a:xfrm>
        </p:spPr>
        <p:txBody>
          <a:bodyPr anchor="b"/>
          <a:lstStyle>
            <a:lvl1pPr algn="l">
              <a:defRPr sz="28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881902" y="1143846"/>
            <a:ext cx="5760720" cy="7680960"/>
          </a:xfrm>
        </p:spPr>
        <p:txBody>
          <a:bodyPr/>
          <a:lstStyle>
            <a:lvl1pPr marL="0" indent="0">
              <a:buNone/>
              <a:defRPr sz="4500"/>
            </a:lvl1pPr>
            <a:lvl2pPr marL="640080" indent="0">
              <a:buNone/>
              <a:defRPr sz="3900"/>
            </a:lvl2pPr>
            <a:lvl3pPr marL="1280160" indent="0">
              <a:buNone/>
              <a:defRPr sz="340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endParaRPr lang="cs-CZ"/>
          </a:p>
        </p:txBody>
      </p:sp>
      <p:sp>
        <p:nvSpPr>
          <p:cNvPr id="4" name="Zástupný symbol pro text 3"/>
          <p:cNvSpPr>
            <a:spLocks noGrp="1"/>
          </p:cNvSpPr>
          <p:nvPr>
            <p:ph type="body" sz="half" idx="2"/>
          </p:nvPr>
        </p:nvSpPr>
        <p:spPr>
          <a:xfrm>
            <a:off x="1881902" y="10019032"/>
            <a:ext cx="5760720" cy="1502409"/>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2EE4E963-18CC-43C9-A312-7939C3A0E0FF}" type="datetime1">
              <a:rPr lang="cs-CZ" smtClean="0"/>
              <a:pPr/>
              <a:t>20.12.2019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80060" y="512658"/>
            <a:ext cx="8641080" cy="2133600"/>
          </a:xfrm>
          <a:prstGeom prst="rect">
            <a:avLst/>
          </a:prstGeom>
        </p:spPr>
        <p:txBody>
          <a:bodyPr vert="horz" lIns="128016" tIns="64008" rIns="128016" bIns="64008"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80060" y="2987042"/>
            <a:ext cx="8641080" cy="8448464"/>
          </a:xfrm>
          <a:prstGeom prst="rect">
            <a:avLst/>
          </a:prstGeom>
        </p:spPr>
        <p:txBody>
          <a:bodyPr vert="horz" lIns="128016" tIns="64008" rIns="128016" bIns="64008"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80060" y="11865188"/>
            <a:ext cx="2240280" cy="681566"/>
          </a:xfrm>
          <a:prstGeom prst="rect">
            <a:avLst/>
          </a:prstGeom>
        </p:spPr>
        <p:txBody>
          <a:bodyPr vert="horz" lIns="128016" tIns="64008" rIns="128016" bIns="64008" rtlCol="0" anchor="ctr"/>
          <a:lstStyle>
            <a:lvl1pPr algn="l">
              <a:defRPr sz="1700">
                <a:solidFill>
                  <a:schemeClr val="tx1">
                    <a:tint val="75000"/>
                  </a:schemeClr>
                </a:solidFill>
              </a:defRPr>
            </a:lvl1pPr>
          </a:lstStyle>
          <a:p>
            <a:fld id="{394C85B6-FFF3-48D7-B382-213EFDDE9366}" type="datetime1">
              <a:rPr lang="cs-CZ" smtClean="0"/>
              <a:pPr/>
              <a:t>20.12.2019</a:t>
            </a:fld>
            <a:endParaRPr lang="cs-CZ"/>
          </a:p>
        </p:txBody>
      </p:sp>
      <p:sp>
        <p:nvSpPr>
          <p:cNvPr id="5" name="Zástupný symbol pro zápatí 4"/>
          <p:cNvSpPr>
            <a:spLocks noGrp="1"/>
          </p:cNvSpPr>
          <p:nvPr>
            <p:ph type="ftr" sz="quarter" idx="3"/>
          </p:nvPr>
        </p:nvSpPr>
        <p:spPr>
          <a:xfrm>
            <a:off x="3280410" y="11865188"/>
            <a:ext cx="3040380" cy="681566"/>
          </a:xfrm>
          <a:prstGeom prst="rect">
            <a:avLst/>
          </a:prstGeom>
        </p:spPr>
        <p:txBody>
          <a:bodyPr vert="horz" lIns="128016" tIns="64008" rIns="128016" bIns="64008" rtlCol="0" anchor="ctr"/>
          <a:lstStyle>
            <a:lvl1pPr algn="ctr">
              <a:defRPr sz="17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880860" y="11865188"/>
            <a:ext cx="2240280" cy="681566"/>
          </a:xfrm>
          <a:prstGeom prst="rect">
            <a:avLst/>
          </a:prstGeom>
        </p:spPr>
        <p:txBody>
          <a:bodyPr vert="horz" lIns="128016" tIns="64008" rIns="128016" bIns="64008" rtlCol="0" anchor="ctr"/>
          <a:lstStyle>
            <a:lvl1pPr algn="r">
              <a:defRPr sz="1700">
                <a:solidFill>
                  <a:schemeClr val="tx1">
                    <a:tint val="75000"/>
                  </a:schemeClr>
                </a:solidFill>
              </a:defRPr>
            </a:lvl1pPr>
          </a:lstStyle>
          <a:p>
            <a:fld id="{20264769-77EF-4CD0-90DE-F7D7F2D423C4}"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1280160" rtl="0" eaLnBrk="1" latinLnBrk="0" hangingPunct="1">
        <a:spcBef>
          <a:spcPct val="0"/>
        </a:spcBef>
        <a:buNone/>
        <a:defRPr sz="6200" kern="1200">
          <a:solidFill>
            <a:schemeClr val="tx1"/>
          </a:solidFill>
          <a:latin typeface="+mj-lt"/>
          <a:ea typeface="+mj-ea"/>
          <a:cs typeface="+mj-cs"/>
        </a:defRPr>
      </a:lvl1pPr>
    </p:titleStyle>
    <p:bodyStyle>
      <a:lvl1pPr marL="480060" indent="-480060" algn="l" defTabSz="1280160"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cs-CZ"/>
      </a:defPPr>
      <a:lvl1pPr marL="0" algn="l" defTabSz="1280160" rtl="0" eaLnBrk="1" latinLnBrk="0" hangingPunct="1">
        <a:defRPr sz="2500" kern="1200">
          <a:solidFill>
            <a:schemeClr val="tx1"/>
          </a:solidFill>
          <a:latin typeface="+mn-lt"/>
          <a:ea typeface="+mn-ea"/>
          <a:cs typeface="+mn-cs"/>
        </a:defRPr>
      </a:lvl1pPr>
      <a:lvl2pPr marL="640080" algn="l" defTabSz="1280160" rtl="0" eaLnBrk="1" latinLnBrk="0" hangingPunct="1">
        <a:defRPr sz="2500" kern="1200">
          <a:solidFill>
            <a:schemeClr val="tx1"/>
          </a:solidFill>
          <a:latin typeface="+mn-lt"/>
          <a:ea typeface="+mn-ea"/>
          <a:cs typeface="+mn-cs"/>
        </a:defRPr>
      </a:lvl2pPr>
      <a:lvl3pPr marL="1280160" algn="l" defTabSz="1280160" rtl="0" eaLnBrk="1" latinLnBrk="0" hangingPunct="1">
        <a:defRPr sz="2500" kern="1200">
          <a:solidFill>
            <a:schemeClr val="tx1"/>
          </a:solidFill>
          <a:latin typeface="+mn-lt"/>
          <a:ea typeface="+mn-ea"/>
          <a:cs typeface="+mn-cs"/>
        </a:defRPr>
      </a:lvl3pPr>
      <a:lvl4pPr marL="1920240" algn="l" defTabSz="1280160" rtl="0" eaLnBrk="1" latinLnBrk="0" hangingPunct="1">
        <a:defRPr sz="2500" kern="1200">
          <a:solidFill>
            <a:schemeClr val="tx1"/>
          </a:solidFill>
          <a:latin typeface="+mn-lt"/>
          <a:ea typeface="+mn-ea"/>
          <a:cs typeface="+mn-cs"/>
        </a:defRPr>
      </a:lvl4pPr>
      <a:lvl5pPr marL="2560320" algn="l" defTabSz="1280160" rtl="0" eaLnBrk="1" latinLnBrk="0" hangingPunct="1">
        <a:defRPr sz="2500" kern="1200">
          <a:solidFill>
            <a:schemeClr val="tx1"/>
          </a:solidFill>
          <a:latin typeface="+mn-lt"/>
          <a:ea typeface="+mn-ea"/>
          <a:cs typeface="+mn-cs"/>
        </a:defRPr>
      </a:lvl5pPr>
      <a:lvl6pPr marL="3200400" algn="l" defTabSz="1280160" rtl="0" eaLnBrk="1" latinLnBrk="0" hangingPunct="1">
        <a:defRPr sz="2500" kern="1200">
          <a:solidFill>
            <a:schemeClr val="tx1"/>
          </a:solidFill>
          <a:latin typeface="+mn-lt"/>
          <a:ea typeface="+mn-ea"/>
          <a:cs typeface="+mn-cs"/>
        </a:defRPr>
      </a:lvl6pPr>
      <a:lvl7pPr marL="3840480" algn="l" defTabSz="1280160" rtl="0" eaLnBrk="1" latinLnBrk="0" hangingPunct="1">
        <a:defRPr sz="2500" kern="1200">
          <a:solidFill>
            <a:schemeClr val="tx1"/>
          </a:solidFill>
          <a:latin typeface="+mn-lt"/>
          <a:ea typeface="+mn-ea"/>
          <a:cs typeface="+mn-cs"/>
        </a:defRPr>
      </a:lvl7pPr>
      <a:lvl8pPr marL="4480560" algn="l" defTabSz="1280160" rtl="0" eaLnBrk="1" latinLnBrk="0" hangingPunct="1">
        <a:defRPr sz="2500" kern="1200">
          <a:solidFill>
            <a:schemeClr val="tx1"/>
          </a:solidFill>
          <a:latin typeface="+mn-lt"/>
          <a:ea typeface="+mn-ea"/>
          <a:cs typeface="+mn-cs"/>
        </a:defRPr>
      </a:lvl8pPr>
      <a:lvl9pPr marL="5120640" algn="l" defTabSz="1280160" rtl="0" eaLnBrk="1" latinLnBrk="0" hangingPunct="1">
        <a:defRPr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1.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1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14.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1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4" name="TextovéPole 13"/>
          <p:cNvSpPr txBox="1"/>
          <p:nvPr/>
        </p:nvSpPr>
        <p:spPr>
          <a:xfrm>
            <a:off x="264096" y="5965839"/>
            <a:ext cx="9073008" cy="6555641"/>
          </a:xfrm>
          <a:prstGeom prst="rect">
            <a:avLst/>
          </a:prstGeom>
          <a:noFill/>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cs-CZ" sz="2000" dirty="0" smtClean="0"/>
              <a:t>Vážení a milí,</a:t>
            </a:r>
          </a:p>
          <a:p>
            <a:pPr algn="just"/>
            <a:r>
              <a:rPr lang="cs-CZ" sz="2000" dirty="0" smtClean="0"/>
              <a:t>Je čas adventní a před námi jsou nejkrásnější svátky – Vánoce, na které se všichni těšíme. Vánoce jsou velkou příležitostí se zastavit a zamyslet se nad svými životy a lidským konáním. Jsou to svátky, kdy by měli mít lidé k sobě blíž, naslouchat si, odpouštět. Moc bych si přál, aby se lidé měli ještě více rádi, pomáhali si, neubližovali si a byli k sobě ohleduplní. Pojďme se o to společně pokusit i letos.</a:t>
            </a:r>
          </a:p>
          <a:p>
            <a:pPr algn="just"/>
            <a:r>
              <a:rPr lang="cs-CZ" sz="2000" dirty="0" smtClean="0"/>
              <a:t>Každoročně se v našem domově na Vánoce pečlivě připravujeme tak, abychom je udělali co nejkrásnější. Přivítali jsme Advent rozsvěcením vánočního stromu. Také zkrášlujeme náš domov vánoční výzdobou a zveme naše příznivce k milému vánočnímu setkávání. Vím, že nikdy nemůžeme nahradit tu atmosféru, na kterou jste zvyklí z vašich přirozených domovů, ale naší snahou je, abychom vám vytvořili svátky plné klidu pohody a radosti. Blíží se konec roku a bude čas se ohlédnout a bilancovat, co se podařilo více či méně. Letošní rok byl ve znamení nejen organizačních změn, ale také změn spojených s rekonstrukcemi našeho domova. V důsledku toho jsou na nás, na všechny kladeny pořád větší a větší nároky, které tyto změny přinášejí. Nemůžeme zůstávat na místě, musíme se posouvat, zdokonalovat, učit se novým věcem. Někdy nás přepadne únava, tu se snažíme překonat. Někdo hůř někdo lépe. Dovolte mi tedy, abych Vám popřál hodně krásných chvil prožitých v příjemné atmosféře Vánoc a v novém roce 2020 mnoho chuti do života a pevné zdraví.</a:t>
            </a:r>
          </a:p>
          <a:p>
            <a:pPr algn="just"/>
            <a:endParaRPr lang="cs-CZ" sz="2000" dirty="0" smtClean="0"/>
          </a:p>
          <a:p>
            <a:pPr algn="just"/>
            <a:r>
              <a:rPr lang="cs-CZ" sz="2000" dirty="0" smtClean="0"/>
              <a:t>Mgr. Jiří Hendrich – ředitel</a:t>
            </a:r>
          </a:p>
        </p:txBody>
      </p:sp>
      <p:sp>
        <p:nvSpPr>
          <p:cNvPr id="7" name="Zástupný symbol pro číslo snímku 6"/>
          <p:cNvSpPr>
            <a:spLocks noGrp="1"/>
          </p:cNvSpPr>
          <p:nvPr>
            <p:ph type="sldNum" sz="quarter" idx="12"/>
          </p:nvPr>
        </p:nvSpPr>
        <p:spPr>
          <a:xfrm>
            <a:off x="3792488" y="12120035"/>
            <a:ext cx="2240280" cy="681566"/>
          </a:xfrm>
        </p:spPr>
        <p:txBody>
          <a:bodyPr/>
          <a:lstStyle/>
          <a:p>
            <a:pPr algn="ctr"/>
            <a:fld id="{20264769-77EF-4CD0-90DE-F7D7F2D423C4}" type="slidenum">
              <a:rPr lang="cs-CZ" smtClean="0"/>
              <a:pPr algn="ctr"/>
              <a:t>1</a:t>
            </a:fld>
            <a:endParaRPr lang="cs-CZ" dirty="0"/>
          </a:p>
        </p:txBody>
      </p:sp>
      <p:sp>
        <p:nvSpPr>
          <p:cNvPr id="29698" name="AutoShape 2" descr="Výsledek obrázku pro zima"/>
          <p:cNvSpPr>
            <a:spLocks noChangeAspect="1" noChangeArrowheads="1"/>
          </p:cNvSpPr>
          <p:nvPr/>
        </p:nvSpPr>
        <p:spPr bwMode="auto">
          <a:xfrm>
            <a:off x="217805" y="-1184592"/>
            <a:ext cx="4000500" cy="2480311"/>
          </a:xfrm>
          <a:prstGeom prst="rect">
            <a:avLst/>
          </a:prstGeom>
          <a:noFill/>
        </p:spPr>
        <p:txBody>
          <a:bodyPr vert="horz" wrap="square" lIns="128016" tIns="64008" rIns="128016" bIns="64008" numCol="1" anchor="t" anchorCtr="0" compatLnSpc="1">
            <a:prstTxWarp prst="textNoShape">
              <a:avLst/>
            </a:prstTxWarp>
          </a:bodyPr>
          <a:lstStyle/>
          <a:p>
            <a:endParaRPr lang="cs-CZ" dirty="0"/>
          </a:p>
        </p:txBody>
      </p:sp>
      <p:sp>
        <p:nvSpPr>
          <p:cNvPr id="29700" name="AutoShape 4" descr="Výsledek obrázku pro zima"/>
          <p:cNvSpPr>
            <a:spLocks noChangeAspect="1" noChangeArrowheads="1"/>
          </p:cNvSpPr>
          <p:nvPr/>
        </p:nvSpPr>
        <p:spPr bwMode="auto">
          <a:xfrm>
            <a:off x="217805" y="-1184592"/>
            <a:ext cx="4000500" cy="2480311"/>
          </a:xfrm>
          <a:prstGeom prst="rect">
            <a:avLst/>
          </a:prstGeom>
          <a:noFill/>
        </p:spPr>
        <p:txBody>
          <a:bodyPr vert="horz" wrap="square" lIns="128016" tIns="64008" rIns="128016" bIns="64008" numCol="1" anchor="t" anchorCtr="0" compatLnSpc="1">
            <a:prstTxWarp prst="textNoShape">
              <a:avLst/>
            </a:prstTxWarp>
          </a:bodyPr>
          <a:lstStyle/>
          <a:p>
            <a:endParaRPr lang="cs-CZ" dirty="0"/>
          </a:p>
        </p:txBody>
      </p:sp>
      <p:sp>
        <p:nvSpPr>
          <p:cNvPr id="9" name="Obdélník 8"/>
          <p:cNvSpPr/>
          <p:nvPr/>
        </p:nvSpPr>
        <p:spPr>
          <a:xfrm>
            <a:off x="163285" y="150506"/>
            <a:ext cx="9274630" cy="12500589"/>
          </a:xfrm>
          <a:prstGeom prst="rect">
            <a:avLst/>
          </a:prstGeom>
          <a:noFill/>
          <a:ln w="38100"/>
        </p:spPr>
        <p:style>
          <a:lnRef idx="2">
            <a:schemeClr val="accent5"/>
          </a:lnRef>
          <a:fillRef idx="1">
            <a:schemeClr val="lt1"/>
          </a:fillRef>
          <a:effectRef idx="0">
            <a:schemeClr val="accent5"/>
          </a:effectRef>
          <a:fontRef idx="minor">
            <a:schemeClr val="dk1"/>
          </a:fontRef>
        </p:style>
        <p:txBody>
          <a:bodyPr lIns="128016" tIns="64008" rIns="128016" bIns="64008" rtlCol="0" anchor="ctr"/>
          <a:lstStyle/>
          <a:p>
            <a:pPr algn="ctr"/>
            <a:endParaRPr lang="cs-CZ" dirty="0"/>
          </a:p>
        </p:txBody>
      </p:sp>
      <p:pic>
        <p:nvPicPr>
          <p:cNvPr id="10" name="Obrázek 9" descr="DSC02457.JPG"/>
          <p:cNvPicPr>
            <a:picLocks noChangeAspect="1"/>
          </p:cNvPicPr>
          <p:nvPr/>
        </p:nvPicPr>
        <p:blipFill>
          <a:blip r:embed="rId3" cstate="print"/>
          <a:stretch>
            <a:fillRect/>
          </a:stretch>
        </p:blipFill>
        <p:spPr>
          <a:xfrm>
            <a:off x="1272208" y="298072"/>
            <a:ext cx="7464896" cy="5598672"/>
          </a:xfrm>
          <a:prstGeom prst="rect">
            <a:avLst/>
          </a:prstGeom>
          <a:ln>
            <a:noFill/>
          </a:ln>
          <a:effectLst>
            <a:softEdge rad="635000"/>
          </a:effectLst>
        </p:spPr>
      </p:pic>
      <p:sp>
        <p:nvSpPr>
          <p:cNvPr id="5" name="TextovéPole 4"/>
          <p:cNvSpPr txBox="1"/>
          <p:nvPr/>
        </p:nvSpPr>
        <p:spPr>
          <a:xfrm>
            <a:off x="-643205" y="0"/>
            <a:ext cx="10887610" cy="2283702"/>
          </a:xfrm>
          <a:prstGeom prst="rect">
            <a:avLst/>
          </a:prstGeom>
          <a:noFill/>
        </p:spPr>
        <p:txBody>
          <a:bodyPr wrap="square" lIns="128016" tIns="64008" rIns="128016" bIns="64008" rtlCol="0">
            <a:spAutoFit/>
          </a:bodyPr>
          <a:lstStyle/>
          <a:p>
            <a:pPr lvl="0" algn="ctr" fontAlgn="base">
              <a:spcBef>
                <a:spcPct val="0"/>
              </a:spcBef>
              <a:spcAft>
                <a:spcPct val="0"/>
              </a:spcAft>
            </a:pPr>
            <a:r>
              <a:rPr lang="cs-CZ" sz="14000" b="1" dirty="0" smtClean="0">
                <a:ln w="12700">
                  <a:solidFill>
                    <a:srgbClr val="FFFF00"/>
                  </a:solidFill>
                  <a:prstDash val="solid"/>
                </a:ln>
                <a:solidFill>
                  <a:srgbClr val="00B0F0"/>
                </a:solidFill>
                <a:effectLst>
                  <a:glow rad="101600">
                    <a:schemeClr val="accent3">
                      <a:satMod val="175000"/>
                      <a:alpha val="40000"/>
                    </a:schemeClr>
                  </a:glow>
                  <a:outerShdw blurRad="41275" dist="20320" dir="1800000" algn="tl" rotWithShape="0">
                    <a:srgbClr val="000000">
                      <a:alpha val="40000"/>
                    </a:srgbClr>
                  </a:outerShdw>
                </a:effectLst>
                <a:latin typeface="Edwardian Script ITC" pitchFamily="66" charset="0"/>
                <a:cs typeface="Arial" pitchFamily="34" charset="0"/>
              </a:rPr>
              <a:t>Zámecké noviny</a:t>
            </a:r>
          </a:p>
        </p:txBody>
      </p:sp>
      <p:sp>
        <p:nvSpPr>
          <p:cNvPr id="8" name="Obdélník 7"/>
          <p:cNvSpPr/>
          <p:nvPr/>
        </p:nvSpPr>
        <p:spPr>
          <a:xfrm>
            <a:off x="192088" y="4168552"/>
            <a:ext cx="9173819" cy="1698927"/>
          </a:xfrm>
          <a:prstGeom prst="rect">
            <a:avLst/>
          </a:prstGeom>
        </p:spPr>
        <p:txBody>
          <a:bodyPr wrap="square" lIns="128016" tIns="64008" rIns="128016" bIns="64008">
            <a:spAutoFit/>
          </a:bodyPr>
          <a:lstStyle/>
          <a:p>
            <a:pPr algn="ctr"/>
            <a:r>
              <a:rPr lang="cs-CZ" sz="3400" b="1" dirty="0" smtClean="0">
                <a:ln w="3175">
                  <a:solidFill>
                    <a:srgbClr val="FFFF00"/>
                  </a:solidFill>
                  <a:prstDash val="solid"/>
                </a:ln>
                <a:solidFill>
                  <a:srgbClr val="00B0F0"/>
                </a:solidFill>
                <a:effectLst>
                  <a:glow rad="101600">
                    <a:schemeClr val="accent3">
                      <a:satMod val="175000"/>
                      <a:alpha val="40000"/>
                    </a:schemeClr>
                  </a:glow>
                  <a:outerShdw blurRad="41275" dist="20320" dir="1800000" algn="tl" rotWithShape="0">
                    <a:srgbClr val="000000">
                      <a:alpha val="40000"/>
                    </a:srgbClr>
                  </a:outerShdw>
                </a:effectLst>
                <a:latin typeface="Constantia" pitchFamily="18" charset="0"/>
                <a:cs typeface="Arial" pitchFamily="34" charset="0"/>
              </a:rPr>
              <a:t>Informační  magazín  </a:t>
            </a:r>
          </a:p>
          <a:p>
            <a:pPr algn="ctr"/>
            <a:r>
              <a:rPr lang="cs-CZ" sz="3400" b="1" dirty="0" smtClean="0">
                <a:ln w="3175">
                  <a:solidFill>
                    <a:srgbClr val="FFFF00"/>
                  </a:solidFill>
                  <a:prstDash val="solid"/>
                </a:ln>
                <a:solidFill>
                  <a:srgbClr val="00B0F0"/>
                </a:solidFill>
                <a:effectLst>
                  <a:glow rad="101600">
                    <a:schemeClr val="accent3">
                      <a:satMod val="175000"/>
                      <a:alpha val="40000"/>
                    </a:schemeClr>
                  </a:glow>
                  <a:outerShdw blurRad="41275" dist="20320" dir="1800000" algn="tl" rotWithShape="0">
                    <a:srgbClr val="000000">
                      <a:alpha val="40000"/>
                    </a:srgbClr>
                  </a:outerShdw>
                </a:effectLst>
                <a:latin typeface="Constantia" pitchFamily="18" charset="0"/>
                <a:cs typeface="Arial" pitchFamily="34" charset="0"/>
              </a:rPr>
              <a:t>Domova  Na  Zámku  Lysá nad Labem</a:t>
            </a:r>
          </a:p>
          <a:p>
            <a:pPr algn="ctr"/>
            <a:r>
              <a:rPr lang="cs-CZ" sz="3400" b="1" dirty="0" err="1" smtClean="0">
                <a:ln w="3175">
                  <a:solidFill>
                    <a:srgbClr val="FFFF00"/>
                  </a:solidFill>
                  <a:prstDash val="solid"/>
                </a:ln>
                <a:solidFill>
                  <a:srgbClr val="00B0F0"/>
                </a:solidFill>
                <a:effectLst>
                  <a:glow rad="101600">
                    <a:schemeClr val="accent3">
                      <a:satMod val="175000"/>
                      <a:alpha val="40000"/>
                    </a:schemeClr>
                  </a:glow>
                  <a:outerShdw blurRad="41275" dist="20320" dir="1800000" algn="tl" rotWithShape="0">
                    <a:srgbClr val="000000">
                      <a:alpha val="40000"/>
                    </a:srgbClr>
                  </a:outerShdw>
                </a:effectLst>
                <a:latin typeface="Constantia" pitchFamily="18" charset="0"/>
                <a:cs typeface="Arial" pitchFamily="34" charset="0"/>
              </a:rPr>
              <a:t>Řijen</a:t>
            </a:r>
            <a:r>
              <a:rPr lang="cs-CZ" sz="3400" b="1" dirty="0" smtClean="0">
                <a:ln w="3175">
                  <a:solidFill>
                    <a:srgbClr val="FFFF00"/>
                  </a:solidFill>
                  <a:prstDash val="solid"/>
                </a:ln>
                <a:solidFill>
                  <a:srgbClr val="00B0F0"/>
                </a:solidFill>
                <a:effectLst>
                  <a:glow rad="101600">
                    <a:schemeClr val="accent3">
                      <a:satMod val="175000"/>
                      <a:alpha val="40000"/>
                    </a:schemeClr>
                  </a:glow>
                  <a:outerShdw blurRad="41275" dist="20320" dir="1800000" algn="tl" rotWithShape="0">
                    <a:srgbClr val="000000">
                      <a:alpha val="40000"/>
                    </a:srgbClr>
                  </a:outerShdw>
                </a:effectLst>
                <a:latin typeface="Constantia" pitchFamily="18" charset="0"/>
                <a:cs typeface="Arial" pitchFamily="34" charset="0"/>
              </a:rPr>
              <a:t> - prosinec</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a:xfrm>
            <a:off x="4397355" y="12120035"/>
            <a:ext cx="489714" cy="681566"/>
          </a:xfrm>
        </p:spPr>
        <p:txBody>
          <a:bodyPr/>
          <a:lstStyle/>
          <a:p>
            <a:fld id="{20264769-77EF-4CD0-90DE-F7D7F2D423C4}" type="slidenum">
              <a:rPr lang="cs-CZ" smtClean="0"/>
              <a:pPr/>
              <a:t>10</a:t>
            </a:fld>
            <a:endParaRPr lang="cs-CZ"/>
          </a:p>
        </p:txBody>
      </p:sp>
      <p:sp>
        <p:nvSpPr>
          <p:cNvPr id="10244" name="AutoShape 4" descr="Výsledek obrázku pro komár"/>
          <p:cNvSpPr>
            <a:spLocks noChangeAspect="1" noChangeArrowheads="1"/>
          </p:cNvSpPr>
          <p:nvPr/>
        </p:nvSpPr>
        <p:spPr bwMode="auto">
          <a:xfrm>
            <a:off x="217805" y="-2175827"/>
            <a:ext cx="8534400" cy="4533901"/>
          </a:xfrm>
          <a:prstGeom prst="rect">
            <a:avLst/>
          </a:prstGeom>
          <a:noFill/>
        </p:spPr>
        <p:txBody>
          <a:bodyPr vert="horz" wrap="square" lIns="128016" tIns="64008" rIns="128016" bIns="64008" numCol="1" anchor="t" anchorCtr="0" compatLnSpc="1">
            <a:prstTxWarp prst="textNoShape">
              <a:avLst/>
            </a:prstTxWarp>
          </a:bodyPr>
          <a:lstStyle/>
          <a:p>
            <a:endParaRPr lang="cs-CZ"/>
          </a:p>
        </p:txBody>
      </p:sp>
      <p:sp>
        <p:nvSpPr>
          <p:cNvPr id="14338" name="AutoShape 2" descr="Výsledek obrázku pro lysá nad labem, sní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14340" name="AutoShape 4" descr="Výsledek obrázku pro lysá nad labem, sní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19" name="Obdélník 18"/>
          <p:cNvSpPr/>
          <p:nvPr/>
        </p:nvSpPr>
        <p:spPr>
          <a:xfrm>
            <a:off x="0" y="0"/>
            <a:ext cx="9601200" cy="12801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TextovéPole 14"/>
          <p:cNvSpPr txBox="1"/>
          <p:nvPr/>
        </p:nvSpPr>
        <p:spPr>
          <a:xfrm>
            <a:off x="0" y="-7912"/>
            <a:ext cx="9601200" cy="769441"/>
          </a:xfrm>
          <a:prstGeom prst="rect">
            <a:avLst/>
          </a:prstGeom>
          <a:solidFill>
            <a:srgbClr val="327A58"/>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cs-CZ" sz="4400" b="1" dirty="0" smtClean="0">
                <a:ln>
                  <a:solidFill>
                    <a:srgbClr val="FFFF00"/>
                  </a:solidFill>
                </a:ln>
                <a:solidFill>
                  <a:schemeClr val="accent3">
                    <a:lumMod val="75000"/>
                  </a:schemeClr>
                </a:solidFill>
                <a:effectLst>
                  <a:glow rad="101600">
                    <a:schemeClr val="accent6">
                      <a:satMod val="175000"/>
                      <a:alpha val="40000"/>
                    </a:schemeClr>
                  </a:glow>
                  <a:outerShdw blurRad="50800" dist="38100" dir="18900000" algn="bl" rotWithShape="0">
                    <a:prstClr val="black">
                      <a:alpha val="40000"/>
                    </a:prstClr>
                  </a:outerShdw>
                </a:effectLst>
              </a:rPr>
              <a:t>listopad</a:t>
            </a:r>
            <a:endParaRPr lang="cs-CZ" sz="4400" b="1" dirty="0">
              <a:ln>
                <a:solidFill>
                  <a:srgbClr val="FFFF00"/>
                </a:solidFill>
              </a:ln>
              <a:solidFill>
                <a:schemeClr val="accent3">
                  <a:lumMod val="75000"/>
                </a:schemeClr>
              </a:solidFill>
              <a:effectLst>
                <a:glow rad="101600">
                  <a:schemeClr val="accent6">
                    <a:satMod val="175000"/>
                    <a:alpha val="40000"/>
                  </a:schemeClr>
                </a:glow>
                <a:outerShdw blurRad="50800" dist="38100" dir="18900000" algn="bl" rotWithShape="0">
                  <a:prstClr val="black">
                    <a:alpha val="40000"/>
                  </a:prstClr>
                </a:outerShdw>
              </a:effectLst>
            </a:endParaRPr>
          </a:p>
        </p:txBody>
      </p:sp>
      <p:pic>
        <p:nvPicPr>
          <p:cNvPr id="13314" name="Picture 2" descr="Související obrázek"/>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rot="20141878">
            <a:off x="321186" y="4779012"/>
            <a:ext cx="3096344" cy="2227557"/>
          </a:xfrm>
          <a:prstGeom prst="rect">
            <a:avLst/>
          </a:prstGeom>
          <a:noFill/>
        </p:spPr>
      </p:pic>
      <p:pic>
        <p:nvPicPr>
          <p:cNvPr id="11" name="Obrázek 10" descr="DSC02191.JPG"/>
          <p:cNvPicPr>
            <a:picLocks noChangeAspect="1"/>
          </p:cNvPicPr>
          <p:nvPr/>
        </p:nvPicPr>
        <p:blipFill>
          <a:blip r:embed="rId3" cstate="print"/>
          <a:srcRect l="16250" t="14000" r="10251" b="17001"/>
          <a:stretch>
            <a:fillRect/>
          </a:stretch>
        </p:blipFill>
        <p:spPr>
          <a:xfrm>
            <a:off x="3576464" y="2872408"/>
            <a:ext cx="5829517" cy="4104456"/>
          </a:xfrm>
          <a:prstGeom prst="rect">
            <a:avLst/>
          </a:prstGeom>
        </p:spPr>
      </p:pic>
      <p:pic>
        <p:nvPicPr>
          <p:cNvPr id="10" name="Obrázek 9" descr="DSC02184.JPG"/>
          <p:cNvPicPr>
            <a:picLocks noChangeAspect="1"/>
          </p:cNvPicPr>
          <p:nvPr/>
        </p:nvPicPr>
        <p:blipFill>
          <a:blip r:embed="rId4" cstate="print"/>
          <a:stretch>
            <a:fillRect/>
          </a:stretch>
        </p:blipFill>
        <p:spPr>
          <a:xfrm>
            <a:off x="144016" y="856184"/>
            <a:ext cx="4584576" cy="3438432"/>
          </a:xfrm>
          <a:prstGeom prst="rect">
            <a:avLst/>
          </a:prstGeom>
        </p:spPr>
      </p:pic>
      <p:pic>
        <p:nvPicPr>
          <p:cNvPr id="12" name="Obrázek 11" descr="DSC02145.JPG"/>
          <p:cNvPicPr>
            <a:picLocks noChangeAspect="1"/>
          </p:cNvPicPr>
          <p:nvPr/>
        </p:nvPicPr>
        <p:blipFill>
          <a:blip r:embed="rId5" cstate="print"/>
          <a:stretch>
            <a:fillRect/>
          </a:stretch>
        </p:blipFill>
        <p:spPr>
          <a:xfrm>
            <a:off x="0" y="7264896"/>
            <a:ext cx="4800533" cy="3600400"/>
          </a:xfrm>
          <a:prstGeom prst="rect">
            <a:avLst/>
          </a:prstGeom>
        </p:spPr>
      </p:pic>
      <p:pic>
        <p:nvPicPr>
          <p:cNvPr id="13" name="Obrázek 12" descr="DSC02150.JPG"/>
          <p:cNvPicPr>
            <a:picLocks noChangeAspect="1"/>
          </p:cNvPicPr>
          <p:nvPr/>
        </p:nvPicPr>
        <p:blipFill>
          <a:blip r:embed="rId6" cstate="print"/>
          <a:stretch>
            <a:fillRect/>
          </a:stretch>
        </p:blipFill>
        <p:spPr>
          <a:xfrm>
            <a:off x="3600400" y="8283048"/>
            <a:ext cx="5808712" cy="4356534"/>
          </a:xfrm>
          <a:prstGeom prst="rect">
            <a:avLst/>
          </a:prstGeom>
          <a:ln>
            <a:noFill/>
          </a:ln>
          <a:effectLst>
            <a:outerShdw blurRad="190500" algn="tl" rotWithShape="0">
              <a:srgbClr val="000000">
                <a:alpha val="70000"/>
              </a:srgbClr>
            </a:outerShdw>
          </a:effectLst>
        </p:spPr>
      </p:pic>
      <p:sp>
        <p:nvSpPr>
          <p:cNvPr id="14" name="TextovéPole 13"/>
          <p:cNvSpPr txBox="1"/>
          <p:nvPr/>
        </p:nvSpPr>
        <p:spPr>
          <a:xfrm>
            <a:off x="4944616" y="856184"/>
            <a:ext cx="4524315" cy="646331"/>
          </a:xfrm>
          <a:prstGeom prst="rect">
            <a:avLst/>
          </a:prstGeom>
          <a:solidFill>
            <a:schemeClr val="accent3">
              <a:lumMod val="20000"/>
              <a:lumOff val="80000"/>
            </a:schemeClr>
          </a:solidFill>
          <a:ln w="38100">
            <a:solidFill>
              <a:srgbClr val="327A58"/>
            </a:solidFill>
          </a:ln>
        </p:spPr>
        <p:txBody>
          <a:bodyPr wrap="none" rtlCol="0">
            <a:spAutoFit/>
          </a:bodyPr>
          <a:lstStyle/>
          <a:p>
            <a:r>
              <a:rPr lang="cs-CZ" sz="3600" b="1" dirty="0" smtClean="0">
                <a:ln>
                  <a:solidFill>
                    <a:srgbClr val="327A58"/>
                  </a:solidFill>
                </a:ln>
                <a:solidFill>
                  <a:schemeClr val="accent3">
                    <a:lumMod val="50000"/>
                  </a:schemeClr>
                </a:solidFill>
              </a:rPr>
              <a:t>Svatomartinské pečení</a:t>
            </a:r>
            <a:endParaRPr lang="cs-CZ" sz="3600" b="1" dirty="0">
              <a:ln>
                <a:solidFill>
                  <a:srgbClr val="327A58"/>
                </a:solidFill>
              </a:ln>
              <a:solidFill>
                <a:schemeClr val="accent3">
                  <a:lumMod val="50000"/>
                </a:schemeClr>
              </a:solidFill>
            </a:endParaRPr>
          </a:p>
        </p:txBody>
      </p:sp>
      <p:sp>
        <p:nvSpPr>
          <p:cNvPr id="16" name="TextovéPole 15"/>
          <p:cNvSpPr txBox="1"/>
          <p:nvPr/>
        </p:nvSpPr>
        <p:spPr>
          <a:xfrm>
            <a:off x="5016624" y="1792288"/>
            <a:ext cx="4584576" cy="861774"/>
          </a:xfrm>
          <a:prstGeom prst="rect">
            <a:avLst/>
          </a:prstGeom>
          <a:noFill/>
        </p:spPr>
        <p:txBody>
          <a:bodyPr wrap="square" rtlCol="0">
            <a:spAutoFit/>
          </a:bodyPr>
          <a:lstStyle/>
          <a:p>
            <a:r>
              <a:rPr lang="cs-CZ" dirty="0" smtClean="0"/>
              <a:t>Založili jsme tradici </a:t>
            </a:r>
            <a:r>
              <a:rPr lang="cs-CZ" dirty="0" smtClean="0"/>
              <a:t>M</a:t>
            </a:r>
            <a:r>
              <a:rPr lang="cs-CZ" dirty="0" smtClean="0"/>
              <a:t>artinských </a:t>
            </a:r>
            <a:r>
              <a:rPr lang="cs-CZ" dirty="0" smtClean="0"/>
              <a:t>listových </a:t>
            </a:r>
            <a:r>
              <a:rPr lang="cs-CZ" dirty="0" smtClean="0"/>
              <a:t>závitků.</a:t>
            </a:r>
            <a:endParaRPr lang="cs-CZ" dirty="0"/>
          </a:p>
        </p:txBody>
      </p:sp>
      <p:sp>
        <p:nvSpPr>
          <p:cNvPr id="17" name="TextovéPole 16"/>
          <p:cNvSpPr txBox="1"/>
          <p:nvPr/>
        </p:nvSpPr>
        <p:spPr>
          <a:xfrm>
            <a:off x="5016624" y="7336904"/>
            <a:ext cx="2387064" cy="646331"/>
          </a:xfrm>
          <a:prstGeom prst="rect">
            <a:avLst/>
          </a:prstGeom>
          <a:solidFill>
            <a:schemeClr val="accent3">
              <a:lumMod val="20000"/>
              <a:lumOff val="80000"/>
            </a:schemeClr>
          </a:solidFill>
          <a:ln w="28575">
            <a:solidFill>
              <a:srgbClr val="327A58"/>
            </a:solidFill>
          </a:ln>
        </p:spPr>
        <p:txBody>
          <a:bodyPr wrap="none" rtlCol="0">
            <a:spAutoFit/>
          </a:bodyPr>
          <a:lstStyle/>
          <a:p>
            <a:r>
              <a:rPr lang="cs-CZ" sz="3600" b="1" dirty="0" smtClean="0">
                <a:ln>
                  <a:solidFill>
                    <a:srgbClr val="327A58"/>
                  </a:solidFill>
                </a:ln>
                <a:solidFill>
                  <a:schemeClr val="accent3">
                    <a:lumMod val="50000"/>
                  </a:schemeClr>
                </a:solidFill>
              </a:rPr>
              <a:t>Tvůrčí dílna</a:t>
            </a:r>
            <a:endParaRPr lang="cs-CZ" sz="3600" b="1" dirty="0">
              <a:ln>
                <a:solidFill>
                  <a:srgbClr val="327A58"/>
                </a:solidFill>
              </a:ln>
              <a:solidFill>
                <a:schemeClr val="accent3">
                  <a:lumMod val="50000"/>
                </a:schemeClr>
              </a:solidFill>
            </a:endParaRPr>
          </a:p>
        </p:txBody>
      </p:sp>
      <p:sp>
        <p:nvSpPr>
          <p:cNvPr id="18" name="TextovéPole 17"/>
          <p:cNvSpPr txBox="1"/>
          <p:nvPr/>
        </p:nvSpPr>
        <p:spPr>
          <a:xfrm>
            <a:off x="0" y="11225336"/>
            <a:ext cx="3576464" cy="861774"/>
          </a:xfrm>
          <a:prstGeom prst="rect">
            <a:avLst/>
          </a:prstGeom>
          <a:noFill/>
        </p:spPr>
        <p:txBody>
          <a:bodyPr wrap="square" rtlCol="0">
            <a:spAutoFit/>
          </a:bodyPr>
          <a:lstStyle/>
          <a:p>
            <a:r>
              <a:rPr lang="cs-CZ" dirty="0" smtClean="0"/>
              <a:t>Potisk na balicí papír a dárkové taštičky.</a:t>
            </a:r>
            <a:endParaRPr lang="cs-CZ"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WP_20191127_10_56_56_Pro.jpg"/>
          <p:cNvPicPr>
            <a:picLocks noChangeAspect="1"/>
          </p:cNvPicPr>
          <p:nvPr/>
        </p:nvPicPr>
        <p:blipFill>
          <a:blip r:embed="rId2" cstate="print"/>
          <a:stretch>
            <a:fillRect/>
          </a:stretch>
        </p:blipFill>
        <p:spPr>
          <a:xfrm>
            <a:off x="120080" y="136104"/>
            <a:ext cx="5616624" cy="3160686"/>
          </a:xfrm>
          <a:prstGeom prst="rect">
            <a:avLst/>
          </a:prstGeom>
        </p:spPr>
      </p:pic>
      <p:pic>
        <p:nvPicPr>
          <p:cNvPr id="6" name="Obrázek 5" descr="WP_20191127_11_00_08_Pro.jpg"/>
          <p:cNvPicPr>
            <a:picLocks noChangeAspect="1"/>
          </p:cNvPicPr>
          <p:nvPr/>
        </p:nvPicPr>
        <p:blipFill>
          <a:blip r:embed="rId3" cstate="print"/>
          <a:stretch>
            <a:fillRect/>
          </a:stretch>
        </p:blipFill>
        <p:spPr>
          <a:xfrm rot="1566642">
            <a:off x="3768604" y="3377368"/>
            <a:ext cx="2639089" cy="1485115"/>
          </a:xfrm>
          <a:prstGeom prst="rect">
            <a:avLst/>
          </a:prstGeom>
        </p:spPr>
      </p:pic>
      <p:pic>
        <p:nvPicPr>
          <p:cNvPr id="12" name="Obrázek 11" descr="WP_20191127_10_57_04_Pro.jpg"/>
          <p:cNvPicPr>
            <a:picLocks noChangeAspect="1"/>
          </p:cNvPicPr>
          <p:nvPr/>
        </p:nvPicPr>
        <p:blipFill>
          <a:blip r:embed="rId4" cstate="print"/>
          <a:stretch>
            <a:fillRect/>
          </a:stretch>
        </p:blipFill>
        <p:spPr>
          <a:xfrm rot="1564326">
            <a:off x="2310123" y="3400842"/>
            <a:ext cx="2388172" cy="1343915"/>
          </a:xfrm>
          <a:prstGeom prst="rect">
            <a:avLst/>
          </a:prstGeom>
        </p:spPr>
      </p:pic>
      <p:sp>
        <p:nvSpPr>
          <p:cNvPr id="2" name="Zástupný symbol pro číslo snímku 1"/>
          <p:cNvSpPr>
            <a:spLocks noGrp="1"/>
          </p:cNvSpPr>
          <p:nvPr>
            <p:ph type="sldNum" sz="quarter" idx="12"/>
          </p:nvPr>
        </p:nvSpPr>
        <p:spPr/>
        <p:txBody>
          <a:bodyPr/>
          <a:lstStyle/>
          <a:p>
            <a:fld id="{20264769-77EF-4CD0-90DE-F7D7F2D423C4}" type="slidenum">
              <a:rPr lang="cs-CZ" smtClean="0"/>
              <a:pPr/>
              <a:t>11</a:t>
            </a:fld>
            <a:endParaRPr lang="cs-CZ"/>
          </a:p>
        </p:txBody>
      </p:sp>
      <p:pic>
        <p:nvPicPr>
          <p:cNvPr id="7" name="Obrázek 6" descr="WP_20191127_11_00_38_Pro.jpg"/>
          <p:cNvPicPr>
            <a:picLocks noChangeAspect="1"/>
          </p:cNvPicPr>
          <p:nvPr/>
        </p:nvPicPr>
        <p:blipFill>
          <a:blip r:embed="rId5" cstate="print"/>
          <a:stretch>
            <a:fillRect/>
          </a:stretch>
        </p:blipFill>
        <p:spPr>
          <a:xfrm rot="1631905">
            <a:off x="242487" y="3395895"/>
            <a:ext cx="2651567" cy="1492137"/>
          </a:xfrm>
          <a:prstGeom prst="rect">
            <a:avLst/>
          </a:prstGeom>
        </p:spPr>
      </p:pic>
      <p:pic>
        <p:nvPicPr>
          <p:cNvPr id="10" name="Obrázek 9" descr="DSC02207.JPG"/>
          <p:cNvPicPr>
            <a:picLocks noChangeAspect="1"/>
          </p:cNvPicPr>
          <p:nvPr/>
        </p:nvPicPr>
        <p:blipFill>
          <a:blip r:embed="rId6" cstate="print"/>
          <a:stretch>
            <a:fillRect/>
          </a:stretch>
        </p:blipFill>
        <p:spPr>
          <a:xfrm>
            <a:off x="5088632" y="8489032"/>
            <a:ext cx="4176464" cy="3132348"/>
          </a:xfrm>
          <a:prstGeom prst="rect">
            <a:avLst/>
          </a:prstGeom>
        </p:spPr>
      </p:pic>
      <p:sp>
        <p:nvSpPr>
          <p:cNvPr id="13" name="TextovéPole 12"/>
          <p:cNvSpPr txBox="1"/>
          <p:nvPr/>
        </p:nvSpPr>
        <p:spPr>
          <a:xfrm>
            <a:off x="5880720" y="136104"/>
            <a:ext cx="2376264" cy="477054"/>
          </a:xfrm>
          <a:prstGeom prst="rect">
            <a:avLst/>
          </a:prstGeom>
          <a:solidFill>
            <a:schemeClr val="bg2"/>
          </a:solidFill>
          <a:ln w="28575">
            <a:solidFill>
              <a:schemeClr val="bg2">
                <a:lumMod val="10000"/>
              </a:schemeClr>
            </a:solidFill>
          </a:ln>
        </p:spPr>
        <p:txBody>
          <a:bodyPr wrap="square" rtlCol="0">
            <a:spAutoFit/>
          </a:bodyPr>
          <a:lstStyle/>
          <a:p>
            <a:r>
              <a:rPr lang="cs-CZ" b="1" dirty="0" smtClean="0">
                <a:solidFill>
                  <a:schemeClr val="bg2">
                    <a:lumMod val="10000"/>
                  </a:schemeClr>
                </a:solidFill>
              </a:rPr>
              <a:t>Vánoční výstava</a:t>
            </a:r>
            <a:endParaRPr lang="cs-CZ" b="1" dirty="0">
              <a:solidFill>
                <a:schemeClr val="bg2">
                  <a:lumMod val="10000"/>
                </a:schemeClr>
              </a:solidFill>
            </a:endParaRPr>
          </a:p>
        </p:txBody>
      </p:sp>
      <p:sp>
        <p:nvSpPr>
          <p:cNvPr id="14" name="TextovéPole 13"/>
          <p:cNvSpPr txBox="1"/>
          <p:nvPr/>
        </p:nvSpPr>
        <p:spPr>
          <a:xfrm>
            <a:off x="5808712" y="640160"/>
            <a:ext cx="3720480" cy="3170099"/>
          </a:xfrm>
          <a:prstGeom prst="rect">
            <a:avLst/>
          </a:prstGeom>
          <a:noFill/>
        </p:spPr>
        <p:txBody>
          <a:bodyPr wrap="square" rtlCol="0">
            <a:spAutoFit/>
          </a:bodyPr>
          <a:lstStyle/>
          <a:p>
            <a:pPr algn="just"/>
            <a:r>
              <a:rPr lang="cs-CZ" sz="2000" dirty="0" smtClean="0"/>
              <a:t>V budově krajského úřadu na Praze 5 proběhla v listopadu tradiční výstava výrobků uživatelů sociálních služeb. Také my jsme se mohli pochlubit výrobky, které se velmi líbili. Mezi vystavovanými výrobky byli adventní dekorace, svícny, keramika, ale také výborné vánočky, které pro nás upekli naši kuchaři. Za to jim patří velký dík.</a:t>
            </a:r>
            <a:endParaRPr lang="cs-CZ" sz="2000" dirty="0"/>
          </a:p>
        </p:txBody>
      </p:sp>
      <p:sp>
        <p:nvSpPr>
          <p:cNvPr id="15" name="Obdélník 14"/>
          <p:cNvSpPr/>
          <p:nvPr/>
        </p:nvSpPr>
        <p:spPr>
          <a:xfrm>
            <a:off x="120080" y="5680720"/>
            <a:ext cx="9361040" cy="6336704"/>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cs-CZ"/>
          </a:p>
        </p:txBody>
      </p:sp>
      <p:pic>
        <p:nvPicPr>
          <p:cNvPr id="9" name="Obrázek 8" descr="DSC02204.JPG"/>
          <p:cNvPicPr>
            <a:picLocks noChangeAspect="1"/>
          </p:cNvPicPr>
          <p:nvPr/>
        </p:nvPicPr>
        <p:blipFill>
          <a:blip r:embed="rId7" cstate="print"/>
          <a:stretch>
            <a:fillRect/>
          </a:stretch>
        </p:blipFill>
        <p:spPr>
          <a:xfrm>
            <a:off x="264096" y="5824736"/>
            <a:ext cx="3864496" cy="2898372"/>
          </a:xfrm>
          <a:prstGeom prst="rect">
            <a:avLst/>
          </a:prstGeom>
        </p:spPr>
      </p:pic>
      <p:sp>
        <p:nvSpPr>
          <p:cNvPr id="16" name="TextovéPole 15"/>
          <p:cNvSpPr txBox="1"/>
          <p:nvPr/>
        </p:nvSpPr>
        <p:spPr>
          <a:xfrm>
            <a:off x="4296544" y="5824736"/>
            <a:ext cx="1975221" cy="477054"/>
          </a:xfrm>
          <a:prstGeom prst="rect">
            <a:avLst/>
          </a:prstGeom>
          <a:solidFill>
            <a:schemeClr val="accent6">
              <a:lumMod val="40000"/>
              <a:lumOff val="60000"/>
            </a:schemeClr>
          </a:solidFill>
          <a:ln w="28575">
            <a:solidFill>
              <a:schemeClr val="accent6">
                <a:lumMod val="50000"/>
              </a:schemeClr>
            </a:solidFill>
          </a:ln>
        </p:spPr>
        <p:txBody>
          <a:bodyPr wrap="none" rtlCol="0">
            <a:spAutoFit/>
          </a:bodyPr>
          <a:lstStyle/>
          <a:p>
            <a:r>
              <a:rPr lang="cs-CZ" b="1" dirty="0" smtClean="0">
                <a:solidFill>
                  <a:schemeClr val="accent6">
                    <a:lumMod val="50000"/>
                  </a:schemeClr>
                </a:solidFill>
              </a:rPr>
              <a:t>Prodej textilu</a:t>
            </a:r>
            <a:endParaRPr lang="cs-CZ" b="1" dirty="0">
              <a:solidFill>
                <a:schemeClr val="accent6">
                  <a:lumMod val="50000"/>
                </a:schemeClr>
              </a:solidFill>
            </a:endParaRPr>
          </a:p>
        </p:txBody>
      </p:sp>
      <p:sp>
        <p:nvSpPr>
          <p:cNvPr id="17" name="TextovéPole 16"/>
          <p:cNvSpPr txBox="1"/>
          <p:nvPr/>
        </p:nvSpPr>
        <p:spPr>
          <a:xfrm>
            <a:off x="4296544" y="6400800"/>
            <a:ext cx="4968552" cy="2246769"/>
          </a:xfrm>
          <a:prstGeom prst="rect">
            <a:avLst/>
          </a:prstGeom>
          <a:noFill/>
        </p:spPr>
        <p:txBody>
          <a:bodyPr wrap="square" numCol="1" rtlCol="0">
            <a:spAutoFit/>
          </a:bodyPr>
          <a:lstStyle/>
          <a:p>
            <a:pPr algn="just"/>
            <a:r>
              <a:rPr lang="cs-CZ" sz="2000" dirty="0" smtClean="0"/>
              <a:t>K podzimu patří doplňování a obnovování šatníku. V prvních chladnějších dnech zjišťujeme, že jsme přes léto ze zimníků vyrostli nebo jsou naše starší oděvy už ošoupané, barva vyšla z módy nebo si prostě jen chceme udělat radost novým kouskem ve skříni.</a:t>
            </a:r>
            <a:endParaRPr lang="cs-CZ" sz="2000" dirty="0"/>
          </a:p>
        </p:txBody>
      </p:sp>
      <p:sp>
        <p:nvSpPr>
          <p:cNvPr id="18" name="TextovéPole 17"/>
          <p:cNvSpPr txBox="1"/>
          <p:nvPr/>
        </p:nvSpPr>
        <p:spPr>
          <a:xfrm>
            <a:off x="336105" y="9137104"/>
            <a:ext cx="4680519" cy="2554545"/>
          </a:xfrm>
          <a:prstGeom prst="rect">
            <a:avLst/>
          </a:prstGeom>
          <a:noFill/>
        </p:spPr>
        <p:txBody>
          <a:bodyPr wrap="square" rtlCol="0">
            <a:spAutoFit/>
          </a:bodyPr>
          <a:lstStyle/>
          <a:p>
            <a:pPr algn="just"/>
            <a:r>
              <a:rPr lang="cs-CZ" sz="2000" dirty="0" smtClean="0"/>
              <a:t>Každým rokem k nám na Zámek zavítá vietnamský obchodník se svojí nabídkou oděvů, obuvi, ale také drogerie a domácích potřeb. Nabídka je široká a nakoupit může opravdu každý. Mnohým tato „pojízdná prodejna“ velmi usnadňuje život, protože by se do kamenného obchodu jen stěží dostávali.</a:t>
            </a:r>
            <a:endParaRPr lang="cs-CZ" sz="20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a:xfrm>
            <a:off x="3072408" y="12120034"/>
            <a:ext cx="2240280" cy="681566"/>
          </a:xfrm>
        </p:spPr>
        <p:txBody>
          <a:bodyPr/>
          <a:lstStyle/>
          <a:p>
            <a:pPr algn="ctr"/>
            <a:fld id="{20264769-77EF-4CD0-90DE-F7D7F2D423C4}" type="slidenum">
              <a:rPr lang="cs-CZ" smtClean="0"/>
              <a:pPr algn="ctr"/>
              <a:t>12</a:t>
            </a:fld>
            <a:endParaRPr lang="cs-CZ" dirty="0"/>
          </a:p>
        </p:txBody>
      </p:sp>
      <p:pic>
        <p:nvPicPr>
          <p:cNvPr id="3" name="Obrázek 2" descr="DSC02216.JPG"/>
          <p:cNvPicPr>
            <a:picLocks noChangeAspect="1"/>
          </p:cNvPicPr>
          <p:nvPr/>
        </p:nvPicPr>
        <p:blipFill>
          <a:blip r:embed="rId2" cstate="print"/>
          <a:stretch>
            <a:fillRect/>
          </a:stretch>
        </p:blipFill>
        <p:spPr>
          <a:xfrm>
            <a:off x="264096" y="352179"/>
            <a:ext cx="4896543" cy="3672407"/>
          </a:xfrm>
          <a:prstGeom prst="rect">
            <a:avLst/>
          </a:prstGeom>
        </p:spPr>
      </p:pic>
      <p:pic>
        <p:nvPicPr>
          <p:cNvPr id="4" name="Obrázek 3" descr="DSC02221.JPG"/>
          <p:cNvPicPr>
            <a:picLocks noChangeAspect="1"/>
          </p:cNvPicPr>
          <p:nvPr/>
        </p:nvPicPr>
        <p:blipFill>
          <a:blip r:embed="rId3" cstate="print"/>
          <a:stretch>
            <a:fillRect/>
          </a:stretch>
        </p:blipFill>
        <p:spPr>
          <a:xfrm>
            <a:off x="4728591" y="2152328"/>
            <a:ext cx="4656517" cy="349238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Obrázek 5" descr="DSC02237.JPG"/>
          <p:cNvPicPr>
            <a:picLocks noChangeAspect="1"/>
          </p:cNvPicPr>
          <p:nvPr/>
        </p:nvPicPr>
        <p:blipFill>
          <a:blip r:embed="rId4" cstate="print"/>
          <a:stretch>
            <a:fillRect/>
          </a:stretch>
        </p:blipFill>
        <p:spPr>
          <a:xfrm>
            <a:off x="0" y="4816624"/>
            <a:ext cx="5088632" cy="381647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Obrázek 6" descr="DSC02258.JPG"/>
          <p:cNvPicPr>
            <a:picLocks noChangeAspect="1"/>
          </p:cNvPicPr>
          <p:nvPr/>
        </p:nvPicPr>
        <p:blipFill>
          <a:blip r:embed="rId5" cstate="print"/>
          <a:srcRect l="26750" t="10000" r="25250"/>
          <a:stretch>
            <a:fillRect/>
          </a:stretch>
        </p:blipFill>
        <p:spPr>
          <a:xfrm>
            <a:off x="4800600" y="5968752"/>
            <a:ext cx="4608512" cy="648082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ovéPole 7"/>
          <p:cNvSpPr txBox="1"/>
          <p:nvPr/>
        </p:nvSpPr>
        <p:spPr>
          <a:xfrm>
            <a:off x="0" y="8705056"/>
            <a:ext cx="4608512" cy="3170099"/>
          </a:xfrm>
          <a:prstGeom prst="rect">
            <a:avLst/>
          </a:prstGeom>
          <a:noFill/>
        </p:spPr>
        <p:txBody>
          <a:bodyPr wrap="square" rtlCol="0">
            <a:spAutoFit/>
          </a:bodyPr>
          <a:lstStyle/>
          <a:p>
            <a:pPr algn="just"/>
            <a:r>
              <a:rPr lang="cs-CZ" sz="2000" dirty="0" smtClean="0"/>
              <a:t>Rozsvícení našeho vánočního stromu tentokrát přálo počasí, vlahý bezvětrný večer umožňoval pobývat na nádvoří delší čas. Veselou náladu podpořily nejen zpěv koled „naživo“, ale také výborný punč a horké párky. Podívat se a prožít hezké chvíle přišlo mnoho obyvatel města. Pohled na zaplněné nádvoří byl radostný. Vrcholem večera byl krásný ohňostroj, který rozzářil celou oblohu.</a:t>
            </a:r>
            <a:endParaRPr lang="cs-CZ" sz="2000" dirty="0"/>
          </a:p>
        </p:txBody>
      </p:sp>
      <p:sp>
        <p:nvSpPr>
          <p:cNvPr id="9" name="TextovéPole 8"/>
          <p:cNvSpPr txBox="1"/>
          <p:nvPr/>
        </p:nvSpPr>
        <p:spPr>
          <a:xfrm>
            <a:off x="5256584" y="352128"/>
            <a:ext cx="4224536" cy="1077218"/>
          </a:xfrm>
          <a:prstGeom prst="rect">
            <a:avLst/>
          </a:prstGeom>
          <a:ln w="381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cs-CZ" sz="3200" b="1" dirty="0" smtClean="0">
                <a:solidFill>
                  <a:schemeClr val="accent3">
                    <a:lumMod val="75000"/>
                  </a:schemeClr>
                </a:solidFill>
              </a:rPr>
              <a:t>Rozsvícení vánočního stromu na Zámku</a:t>
            </a:r>
            <a:endParaRPr lang="cs-CZ" sz="3200" b="1" dirty="0">
              <a:solidFill>
                <a:schemeClr val="accent3">
                  <a:lumMod val="75000"/>
                </a:schemeClr>
              </a:solidFill>
            </a:endParaRPr>
          </a:p>
        </p:txBody>
      </p:sp>
      <p:pic>
        <p:nvPicPr>
          <p:cNvPr id="4098" name="Picture 2" descr="Výsledek obrázku pro rolničky"/>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056184" y="2800400"/>
            <a:ext cx="2664296" cy="2664296"/>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fld id="{20264769-77EF-4CD0-90DE-F7D7F2D423C4}" type="slidenum">
              <a:rPr lang="cs-CZ" smtClean="0"/>
              <a:pPr/>
              <a:t>13</a:t>
            </a:fld>
            <a:endParaRPr lang="cs-CZ"/>
          </a:p>
        </p:txBody>
      </p:sp>
      <p:pic>
        <p:nvPicPr>
          <p:cNvPr id="3" name="Obrázek 2" descr="DSC02199.JPG"/>
          <p:cNvPicPr>
            <a:picLocks noChangeAspect="1"/>
          </p:cNvPicPr>
          <p:nvPr/>
        </p:nvPicPr>
        <p:blipFill>
          <a:blip r:embed="rId2" cstate="print"/>
          <a:stretch>
            <a:fillRect/>
          </a:stretch>
        </p:blipFill>
        <p:spPr>
          <a:xfrm>
            <a:off x="72008" y="6976864"/>
            <a:ext cx="4056517" cy="3042388"/>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Obrázek 5" descr="DSC02200.JPG"/>
          <p:cNvPicPr>
            <a:picLocks noChangeAspect="1"/>
          </p:cNvPicPr>
          <p:nvPr/>
        </p:nvPicPr>
        <p:blipFill>
          <a:blip r:embed="rId3" cstate="print"/>
          <a:srcRect l="26000" t="15001" r="20750" b="28000"/>
          <a:stretch>
            <a:fillRect/>
          </a:stretch>
        </p:blipFill>
        <p:spPr>
          <a:xfrm rot="649351">
            <a:off x="5103946" y="7876054"/>
            <a:ext cx="3708447" cy="2815368"/>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Obrázek 7" descr="WP_20191127_13_16_30_Pro.jpg"/>
          <p:cNvPicPr>
            <a:picLocks noChangeAspect="1"/>
          </p:cNvPicPr>
          <p:nvPr/>
        </p:nvPicPr>
        <p:blipFill>
          <a:blip r:embed="rId4" cstate="print"/>
          <a:srcRect l="3600"/>
          <a:stretch>
            <a:fillRect/>
          </a:stretch>
        </p:blipFill>
        <p:spPr>
          <a:xfrm>
            <a:off x="4397882" y="2800400"/>
            <a:ext cx="5203318" cy="3384376"/>
          </a:xfrm>
          <a:prstGeom prst="rect">
            <a:avLst/>
          </a:prstGeom>
          <a:ln>
            <a:solidFill>
              <a:schemeClr val="bg1"/>
            </a:solidFill>
          </a:ln>
          <a:effectLst>
            <a:outerShdw blurRad="190500" algn="tl" rotWithShape="0">
              <a:srgbClr val="000000">
                <a:alpha val="70000"/>
              </a:srgbClr>
            </a:outerShdw>
          </a:effectLst>
        </p:spPr>
      </p:pic>
      <p:pic>
        <p:nvPicPr>
          <p:cNvPr id="9" name="Obrázek 8" descr="WP_20191127_13_16_11_Pro.jpg"/>
          <p:cNvPicPr>
            <a:picLocks noChangeAspect="1"/>
          </p:cNvPicPr>
          <p:nvPr/>
        </p:nvPicPr>
        <p:blipFill>
          <a:blip r:embed="rId5" cstate="print"/>
          <a:stretch>
            <a:fillRect/>
          </a:stretch>
        </p:blipFill>
        <p:spPr>
          <a:xfrm>
            <a:off x="72008" y="1144216"/>
            <a:ext cx="5304656" cy="2985130"/>
          </a:xfrm>
          <a:prstGeom prst="rect">
            <a:avLst/>
          </a:prstGeom>
          <a:ln w="38100">
            <a:solidFill>
              <a:schemeClr val="bg1"/>
            </a:solidFill>
          </a:ln>
          <a:effectLst>
            <a:outerShdw blurRad="190500" algn="tl" rotWithShape="0">
              <a:srgbClr val="000000">
                <a:alpha val="70000"/>
              </a:srgbClr>
            </a:outerShdw>
          </a:effectLst>
        </p:spPr>
      </p:pic>
      <p:sp>
        <p:nvSpPr>
          <p:cNvPr id="10" name="TextovéPole 9"/>
          <p:cNvSpPr txBox="1"/>
          <p:nvPr/>
        </p:nvSpPr>
        <p:spPr>
          <a:xfrm>
            <a:off x="336104" y="352128"/>
            <a:ext cx="3471912" cy="646331"/>
          </a:xfrm>
          <a:prstGeom prst="rect">
            <a:avLst/>
          </a:prstGeom>
          <a:solidFill>
            <a:schemeClr val="accent2">
              <a:lumMod val="20000"/>
              <a:lumOff val="80000"/>
            </a:schemeClr>
          </a:solidFill>
          <a:ln w="28575">
            <a:solidFill>
              <a:schemeClr val="accent2">
                <a:lumMod val="50000"/>
              </a:schemeClr>
            </a:solidFill>
          </a:ln>
        </p:spPr>
        <p:txBody>
          <a:bodyPr wrap="none" rtlCol="0">
            <a:spAutoFit/>
          </a:bodyPr>
          <a:lstStyle/>
          <a:p>
            <a:r>
              <a:rPr lang="cs-CZ" sz="3600" b="1" dirty="0" smtClean="0">
                <a:ln>
                  <a:solidFill>
                    <a:schemeClr val="tx1"/>
                  </a:solidFill>
                </a:ln>
                <a:solidFill>
                  <a:schemeClr val="accent2">
                    <a:lumMod val="50000"/>
                  </a:schemeClr>
                </a:solidFill>
              </a:rPr>
              <a:t>…a zase </a:t>
            </a:r>
            <a:r>
              <a:rPr lang="cs-CZ" sz="3600" b="1" dirty="0" err="1" smtClean="0">
                <a:ln>
                  <a:solidFill>
                    <a:schemeClr val="tx1"/>
                  </a:solidFill>
                </a:ln>
                <a:solidFill>
                  <a:schemeClr val="accent2">
                    <a:lumMod val="50000"/>
                  </a:schemeClr>
                </a:solidFill>
              </a:rPr>
              <a:t>výtvarno</a:t>
            </a:r>
            <a:endParaRPr lang="cs-CZ" sz="3600" b="1" dirty="0">
              <a:ln>
                <a:solidFill>
                  <a:schemeClr val="tx1"/>
                </a:solidFill>
              </a:ln>
              <a:solidFill>
                <a:schemeClr val="accent2">
                  <a:lumMod val="50000"/>
                </a:schemeClr>
              </a:solidFill>
            </a:endParaRPr>
          </a:p>
        </p:txBody>
      </p:sp>
      <p:sp>
        <p:nvSpPr>
          <p:cNvPr id="11" name="TextovéPole 10"/>
          <p:cNvSpPr txBox="1"/>
          <p:nvPr/>
        </p:nvSpPr>
        <p:spPr>
          <a:xfrm>
            <a:off x="4152528" y="436330"/>
            <a:ext cx="5256584" cy="707886"/>
          </a:xfrm>
          <a:prstGeom prst="rect">
            <a:avLst/>
          </a:prstGeom>
          <a:noFill/>
        </p:spPr>
        <p:txBody>
          <a:bodyPr wrap="square" rtlCol="0">
            <a:spAutoFit/>
          </a:bodyPr>
          <a:lstStyle/>
          <a:p>
            <a:pPr algn="just"/>
            <a:r>
              <a:rPr lang="cs-CZ" sz="2000" dirty="0" smtClean="0"/>
              <a:t>Tentokrát pod taktovkou studentů výtvarného oboru Pedagogické fakulty Univerzity Karlovy</a:t>
            </a:r>
            <a:endParaRPr lang="cs-CZ" sz="2000" dirty="0"/>
          </a:p>
        </p:txBody>
      </p:sp>
      <p:sp>
        <p:nvSpPr>
          <p:cNvPr id="12" name="TextovéPole 11"/>
          <p:cNvSpPr txBox="1"/>
          <p:nvPr/>
        </p:nvSpPr>
        <p:spPr>
          <a:xfrm>
            <a:off x="5376664" y="1064657"/>
            <a:ext cx="4080520" cy="1323439"/>
          </a:xfrm>
          <a:prstGeom prst="rect">
            <a:avLst/>
          </a:prstGeom>
          <a:noFill/>
        </p:spPr>
        <p:txBody>
          <a:bodyPr wrap="square" rtlCol="0">
            <a:spAutoFit/>
          </a:bodyPr>
          <a:lstStyle/>
          <a:p>
            <a:pPr algn="just"/>
            <a:r>
              <a:rPr lang="cs-CZ" sz="2000" dirty="0" smtClean="0"/>
              <a:t>obyvatelé domova mohli pustit uzdu fantazii a z přírodních materiálů tvořili pomocí temperových barev nádherná díla.</a:t>
            </a:r>
            <a:endParaRPr lang="cs-CZ" sz="2000" dirty="0"/>
          </a:p>
        </p:txBody>
      </p:sp>
      <p:sp>
        <p:nvSpPr>
          <p:cNvPr id="13" name="TextovéPole 12"/>
          <p:cNvSpPr txBox="1"/>
          <p:nvPr/>
        </p:nvSpPr>
        <p:spPr>
          <a:xfrm>
            <a:off x="0" y="4134287"/>
            <a:ext cx="4296544" cy="2554545"/>
          </a:xfrm>
          <a:prstGeom prst="rect">
            <a:avLst/>
          </a:prstGeom>
          <a:noFill/>
        </p:spPr>
        <p:txBody>
          <a:bodyPr wrap="square" rtlCol="0">
            <a:spAutoFit/>
          </a:bodyPr>
          <a:lstStyle/>
          <a:p>
            <a:pPr algn="just"/>
            <a:r>
              <a:rPr lang="cs-CZ" sz="2000" dirty="0" smtClean="0"/>
              <a:t>Studenti vedli výtvarný seminář v rámci svých studijních povinností. Zúčastněným vysvětlili oč půjde a pak už jim nechali volnou ruku ke kreativitě. Všechna díla studenti odnesli aby mohli doložit, že zadání skutečně splnili a prezentovat díla šikovných obyvatel domova.</a:t>
            </a:r>
            <a:endParaRPr lang="cs-CZ" sz="2000" dirty="0"/>
          </a:p>
        </p:txBody>
      </p:sp>
      <p:pic>
        <p:nvPicPr>
          <p:cNvPr id="6148" name="Picture 4" descr="Výsledek obrázku pro vánoční hvězda"/>
          <p:cNvPicPr>
            <a:picLocks noChangeAspect="1" noChangeArrowheads="1"/>
          </p:cNvPicPr>
          <p:nvPr/>
        </p:nvPicPr>
        <p:blipFill>
          <a:blip r:embed="rId6" cstate="print">
            <a:clrChange>
              <a:clrFrom>
                <a:srgbClr val="FFFBF0"/>
              </a:clrFrom>
              <a:clrTo>
                <a:srgbClr val="FFFBF0">
                  <a:alpha val="0"/>
                </a:srgbClr>
              </a:clrTo>
            </a:clrChange>
          </a:blip>
          <a:srcRect/>
          <a:stretch>
            <a:fillRect/>
          </a:stretch>
        </p:blipFill>
        <p:spPr bwMode="auto">
          <a:xfrm rot="9610859">
            <a:off x="480120" y="9065096"/>
            <a:ext cx="3938414" cy="3938414"/>
          </a:xfrm>
          <a:prstGeom prst="rect">
            <a:avLst/>
          </a:prstGeom>
          <a:noFill/>
        </p:spPr>
      </p:pic>
      <p:sp>
        <p:nvSpPr>
          <p:cNvPr id="15" name="TextovéPole 14"/>
          <p:cNvSpPr txBox="1"/>
          <p:nvPr/>
        </p:nvSpPr>
        <p:spPr>
          <a:xfrm>
            <a:off x="4368552" y="6976864"/>
            <a:ext cx="4824536" cy="646331"/>
          </a:xfrm>
          <a:prstGeom prst="rect">
            <a:avLst/>
          </a:prstGeom>
          <a:solidFill>
            <a:srgbClr val="00B050"/>
          </a:solidFill>
          <a:ln w="28575">
            <a:solidFill>
              <a:srgbClr val="FFCC00"/>
            </a:solidFill>
          </a:ln>
        </p:spPr>
        <p:txBody>
          <a:bodyPr wrap="square" rtlCol="0">
            <a:spAutoFit/>
          </a:bodyPr>
          <a:lstStyle/>
          <a:p>
            <a:r>
              <a:rPr lang="cs-CZ" sz="3600" b="1" dirty="0" smtClean="0">
                <a:solidFill>
                  <a:srgbClr val="FFCC00"/>
                </a:solidFill>
              </a:rPr>
              <a:t>Vánoční tvoření – svícny</a:t>
            </a:r>
            <a:endParaRPr lang="cs-CZ" sz="3600" b="1" dirty="0">
              <a:solidFill>
                <a:srgbClr val="FFCC00"/>
              </a:solidFill>
            </a:endParaRPr>
          </a:p>
        </p:txBody>
      </p:sp>
      <p:cxnSp>
        <p:nvCxnSpPr>
          <p:cNvPr id="17" name="Přímá spojovací čára 16"/>
          <p:cNvCxnSpPr/>
          <p:nvPr/>
        </p:nvCxnSpPr>
        <p:spPr>
          <a:xfrm>
            <a:off x="0" y="6616824"/>
            <a:ext cx="9601200" cy="72008"/>
          </a:xfrm>
          <a:prstGeom prst="line">
            <a:avLst/>
          </a:prstGeom>
        </p:spPr>
        <p:style>
          <a:lnRef idx="1">
            <a:schemeClr val="accent3"/>
          </a:lnRef>
          <a:fillRef idx="0">
            <a:schemeClr val="accent3"/>
          </a:fillRef>
          <a:effectRef idx="0">
            <a:schemeClr val="accent3"/>
          </a:effectRef>
          <a:fontRef idx="minor">
            <a:schemeClr val="tx1"/>
          </a:fontRef>
        </p:style>
      </p:cxnSp>
      <p:sp>
        <p:nvSpPr>
          <p:cNvPr id="14" name="TextovéPole 13"/>
          <p:cNvSpPr txBox="1"/>
          <p:nvPr/>
        </p:nvSpPr>
        <p:spPr>
          <a:xfrm>
            <a:off x="4296545" y="10793288"/>
            <a:ext cx="5112568" cy="1631216"/>
          </a:xfrm>
          <a:prstGeom prst="rect">
            <a:avLst/>
          </a:prstGeom>
          <a:noFill/>
        </p:spPr>
        <p:txBody>
          <a:bodyPr wrap="square" rtlCol="0">
            <a:spAutoFit/>
          </a:bodyPr>
          <a:lstStyle/>
          <a:p>
            <a:pPr algn="just"/>
            <a:r>
              <a:rPr lang="cs-CZ" sz="2000" dirty="0" smtClean="0"/>
              <a:t>Tematické kreativní dílny se už pomalu stávají tradicí. Před vánoci jsme vytvářeli lucerny ze zavařovacích sklenic. Jednoduché a nádherné. Velký dík patří paní Janě </a:t>
            </a:r>
            <a:r>
              <a:rPr lang="cs-CZ" sz="2000" dirty="0" err="1" smtClean="0"/>
              <a:t>Línková</a:t>
            </a:r>
            <a:r>
              <a:rPr lang="cs-CZ" sz="2000" dirty="0" smtClean="0"/>
              <a:t>, které nám zcela dobrovolně při tvoření pomáhá.</a:t>
            </a:r>
            <a:endParaRPr lang="cs-CZ" sz="20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Image result for padá sníh&quot;"/>
          <p:cNvPicPr>
            <a:picLocks noChangeAspect="1" noChangeArrowheads="1"/>
          </p:cNvPicPr>
          <p:nvPr/>
        </p:nvPicPr>
        <p:blipFill>
          <a:blip r:embed="rId2" cstate="print">
            <a:lum bright="46000" contrast="-71000"/>
          </a:blip>
          <a:srcRect/>
          <a:stretch>
            <a:fillRect/>
          </a:stretch>
        </p:blipFill>
        <p:spPr bwMode="auto">
          <a:xfrm>
            <a:off x="0" y="424136"/>
            <a:ext cx="9601200" cy="669674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Obrázek 20" descr="DSC02435.JPG"/>
          <p:cNvPicPr>
            <a:picLocks noChangeAspect="1"/>
          </p:cNvPicPr>
          <p:nvPr/>
        </p:nvPicPr>
        <p:blipFill>
          <a:blip r:embed="rId3" cstate="print"/>
          <a:stretch>
            <a:fillRect/>
          </a:stretch>
        </p:blipFill>
        <p:spPr>
          <a:xfrm>
            <a:off x="4944616" y="5248672"/>
            <a:ext cx="4512569" cy="3384426"/>
          </a:xfrm>
          <a:prstGeom prst="rect">
            <a:avLst/>
          </a:prstGeom>
          <a:ln>
            <a:noFill/>
          </a:ln>
          <a:effectLst>
            <a:outerShdw blurRad="292100" dist="139700" dir="2700000" algn="tl" rotWithShape="0">
              <a:srgbClr val="333333">
                <a:alpha val="65000"/>
              </a:srgbClr>
            </a:outerShdw>
          </a:effectLst>
        </p:spPr>
      </p:pic>
      <p:pic>
        <p:nvPicPr>
          <p:cNvPr id="18" name="Obrázek 17" descr="DSC02416.JPG"/>
          <p:cNvPicPr>
            <a:picLocks noChangeAspect="1"/>
          </p:cNvPicPr>
          <p:nvPr/>
        </p:nvPicPr>
        <p:blipFill>
          <a:blip r:embed="rId4" cstate="print">
            <a:lum bright="51000" contrast="65000"/>
          </a:blip>
          <a:srcRect t="18000" r="17607"/>
          <a:stretch>
            <a:fillRect/>
          </a:stretch>
        </p:blipFill>
        <p:spPr>
          <a:xfrm>
            <a:off x="4800600" y="8830812"/>
            <a:ext cx="4680520" cy="3493607"/>
          </a:xfrm>
          <a:prstGeom prst="rect">
            <a:avLst/>
          </a:prstGeom>
          <a:ln>
            <a:noFill/>
          </a:ln>
          <a:effectLst>
            <a:outerShdw blurRad="292100" dist="139700" dir="2700000" algn="tl" rotWithShape="0">
              <a:srgbClr val="333333">
                <a:alpha val="65000"/>
              </a:srgbClr>
            </a:outerShdw>
          </a:effectLst>
        </p:spPr>
      </p:pic>
      <p:sp>
        <p:nvSpPr>
          <p:cNvPr id="1026" name="AutoShape 2" descr="Výsledek obrázku pro suchý listopad"/>
          <p:cNvSpPr>
            <a:spLocks noChangeAspect="1" noChangeArrowheads="1"/>
          </p:cNvSpPr>
          <p:nvPr/>
        </p:nvSpPr>
        <p:spPr bwMode="auto">
          <a:xfrm>
            <a:off x="3648472" y="3376464"/>
            <a:ext cx="5616624" cy="1728192"/>
          </a:xfrm>
          <a:prstGeom prst="rect">
            <a:avLst/>
          </a:prstGeom>
          <a:ln w="38100"/>
        </p:spPr>
        <p:style>
          <a:lnRef idx="2">
            <a:schemeClr val="accent6"/>
          </a:lnRef>
          <a:fillRef idx="1">
            <a:schemeClr val="lt1"/>
          </a:fillRef>
          <a:effectRef idx="0">
            <a:schemeClr val="accent6"/>
          </a:effectRef>
          <a:fontRef idx="minor">
            <a:schemeClr val="dk1"/>
          </a:fontRef>
        </p:style>
        <p:txBody>
          <a:bodyPr vert="horz" wrap="square" lIns="128016" tIns="64008" rIns="128016" bIns="64008" numCol="1" anchor="t" anchorCtr="0" compatLnSpc="1">
            <a:prstTxWarp prst="textNoShape">
              <a:avLst/>
            </a:prstTxWarp>
          </a:bodyPr>
          <a:lstStyle/>
          <a:p>
            <a:pPr algn="just"/>
            <a:r>
              <a:rPr lang="cs-CZ" sz="2000" dirty="0" smtClean="0"/>
              <a:t>Mikulášská nadílka u nás v Domově, to je vždycky pro svatého Mikuláše hromada práce. Tentokrát si tedy pozval posily a přišel hnedle ve třech. </a:t>
            </a:r>
            <a:r>
              <a:rPr lang="cs-CZ" sz="2000" dirty="0" smtClean="0">
                <a:sym typeface="Wingdings" pitchFamily="2" charset="2"/>
              </a:rPr>
              <a:t> Mikulášové, andílci i čerti byli jako opravdoví. Díky všem dobrovolníkům. </a:t>
            </a:r>
            <a:endParaRPr lang="cs-CZ" sz="2000" dirty="0"/>
          </a:p>
        </p:txBody>
      </p:sp>
      <p:sp>
        <p:nvSpPr>
          <p:cNvPr id="12" name="Zástupný symbol pro číslo snímku 11"/>
          <p:cNvSpPr>
            <a:spLocks noGrp="1"/>
          </p:cNvSpPr>
          <p:nvPr>
            <p:ph type="sldNum" sz="quarter" idx="12"/>
          </p:nvPr>
        </p:nvSpPr>
        <p:spPr>
          <a:xfrm>
            <a:off x="3792488" y="12120035"/>
            <a:ext cx="2240280" cy="681566"/>
          </a:xfrm>
        </p:spPr>
        <p:txBody>
          <a:bodyPr/>
          <a:lstStyle/>
          <a:p>
            <a:pPr algn="ctr"/>
            <a:fld id="{20264769-77EF-4CD0-90DE-F7D7F2D423C4}" type="slidenum">
              <a:rPr lang="cs-CZ" smtClean="0"/>
              <a:pPr algn="ctr"/>
              <a:t>14</a:t>
            </a:fld>
            <a:endParaRPr lang="cs-CZ" dirty="0"/>
          </a:p>
        </p:txBody>
      </p:sp>
      <p:sp>
        <p:nvSpPr>
          <p:cNvPr id="7" name="TextovéPole 6"/>
          <p:cNvSpPr txBox="1"/>
          <p:nvPr/>
        </p:nvSpPr>
        <p:spPr>
          <a:xfrm>
            <a:off x="192088" y="1578005"/>
            <a:ext cx="5161991" cy="646331"/>
          </a:xfrm>
          <a:prstGeom prst="rect">
            <a:avLst/>
          </a:prstGeom>
          <a:noFill/>
        </p:spPr>
        <p:txBody>
          <a:bodyPr wrap="none" rtlCol="0">
            <a:spAutoFit/>
          </a:bodyPr>
          <a:lstStyle/>
          <a:p>
            <a:r>
              <a:rPr lang="cs-CZ" sz="1800" dirty="0" smtClean="0">
                <a:latin typeface="Algerian" pitchFamily="82" charset="0"/>
              </a:rPr>
              <a:t>„Mikuláš</a:t>
            </a:r>
            <a:r>
              <a:rPr lang="cs-CZ" sz="1800" dirty="0" smtClean="0">
                <a:latin typeface="Algerian" pitchFamily="82" charset="0"/>
              </a:rPr>
              <a:t>, ztratil plášť, Mikuláška sukni.</a:t>
            </a:r>
          </a:p>
          <a:p>
            <a:r>
              <a:rPr lang="cs-CZ" sz="1800" dirty="0" smtClean="0">
                <a:latin typeface="Algerian" pitchFamily="82" charset="0"/>
              </a:rPr>
              <a:t>Hledali, nenašli, byli oba smutní</a:t>
            </a:r>
            <a:r>
              <a:rPr lang="cs-CZ" sz="1800" dirty="0" smtClean="0">
                <a:latin typeface="Algerian" pitchFamily="82" charset="0"/>
              </a:rPr>
              <a:t>.“</a:t>
            </a:r>
            <a:endParaRPr lang="cs-CZ" sz="1800" dirty="0">
              <a:latin typeface="Algerian" pitchFamily="82" charset="0"/>
            </a:endParaRPr>
          </a:p>
        </p:txBody>
      </p:sp>
      <p:sp>
        <p:nvSpPr>
          <p:cNvPr id="8" name="TextovéPole 7"/>
          <p:cNvSpPr txBox="1"/>
          <p:nvPr/>
        </p:nvSpPr>
        <p:spPr>
          <a:xfrm>
            <a:off x="264096" y="1027202"/>
            <a:ext cx="4227824" cy="47705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cs-CZ" b="1" dirty="0" smtClean="0"/>
              <a:t>5. prosince Mikulášská nadílka</a:t>
            </a:r>
            <a:endParaRPr lang="cs-CZ" b="1" dirty="0"/>
          </a:p>
        </p:txBody>
      </p:sp>
      <p:pic>
        <p:nvPicPr>
          <p:cNvPr id="10" name="Obrázek 9" descr="20191205_100948.jpg"/>
          <p:cNvPicPr>
            <a:picLocks noChangeAspect="1"/>
          </p:cNvPicPr>
          <p:nvPr/>
        </p:nvPicPr>
        <p:blipFill>
          <a:blip r:embed="rId5" cstate="print"/>
          <a:srcRect l="14000" b="13001"/>
          <a:stretch>
            <a:fillRect/>
          </a:stretch>
        </p:blipFill>
        <p:spPr>
          <a:xfrm rot="5400000">
            <a:off x="-215139" y="2703571"/>
            <a:ext cx="3972452" cy="3013982"/>
          </a:xfrm>
          <a:prstGeom prst="rect">
            <a:avLst/>
          </a:prstGeom>
          <a:ln>
            <a:noFill/>
          </a:ln>
          <a:effectLst>
            <a:outerShdw blurRad="292100" dist="139700" dir="2700000" algn="tl" rotWithShape="0">
              <a:srgbClr val="333333">
                <a:alpha val="65000"/>
              </a:srgbClr>
            </a:outerShdw>
          </a:effectLst>
        </p:spPr>
      </p:pic>
      <p:pic>
        <p:nvPicPr>
          <p:cNvPr id="11" name="Obrázek 10" descr="DSC02333.JPG"/>
          <p:cNvPicPr>
            <a:picLocks noChangeAspect="1"/>
          </p:cNvPicPr>
          <p:nvPr/>
        </p:nvPicPr>
        <p:blipFill>
          <a:blip r:embed="rId6" cstate="print"/>
          <a:stretch>
            <a:fillRect/>
          </a:stretch>
        </p:blipFill>
        <p:spPr>
          <a:xfrm>
            <a:off x="5376664" y="856184"/>
            <a:ext cx="3044324" cy="2618563"/>
          </a:xfrm>
          <a:prstGeom prst="rect">
            <a:avLst/>
          </a:prstGeom>
          <a:ln>
            <a:noFill/>
          </a:ln>
          <a:effectLst>
            <a:softEdge rad="317500"/>
          </a:effectLst>
        </p:spPr>
      </p:pic>
      <p:sp>
        <p:nvSpPr>
          <p:cNvPr id="19" name="TextovéPole 18"/>
          <p:cNvSpPr txBox="1"/>
          <p:nvPr/>
        </p:nvSpPr>
        <p:spPr>
          <a:xfrm>
            <a:off x="8112968" y="8849072"/>
            <a:ext cx="1149674" cy="477054"/>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cs-CZ" dirty="0" err="1" smtClean="0">
                <a:solidFill>
                  <a:schemeClr val="accent1">
                    <a:lumMod val="50000"/>
                  </a:schemeClr>
                </a:solidFill>
              </a:rPr>
              <a:t>Ajajaj</a:t>
            </a:r>
            <a:r>
              <a:rPr lang="cs-CZ" dirty="0" smtClean="0">
                <a:solidFill>
                  <a:schemeClr val="accent1">
                    <a:lumMod val="50000"/>
                  </a:schemeClr>
                </a:solidFill>
              </a:rPr>
              <a:t>…</a:t>
            </a:r>
            <a:endParaRPr lang="cs-CZ" dirty="0">
              <a:solidFill>
                <a:schemeClr val="accent1">
                  <a:lumMod val="50000"/>
                </a:schemeClr>
              </a:solidFill>
            </a:endParaRPr>
          </a:p>
        </p:txBody>
      </p:sp>
      <p:sp>
        <p:nvSpPr>
          <p:cNvPr id="15" name="Obdélník 14"/>
          <p:cNvSpPr/>
          <p:nvPr/>
        </p:nvSpPr>
        <p:spPr>
          <a:xfrm>
            <a:off x="0" y="-7912"/>
            <a:ext cx="9601200" cy="86409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cs-CZ" sz="4400" b="1" dirty="0" smtClean="0">
                <a:ln>
                  <a:solidFill>
                    <a:srgbClr val="FFFF00"/>
                  </a:solidFill>
                </a:ln>
                <a:solidFill>
                  <a:schemeClr val="accent1">
                    <a:lumMod val="75000"/>
                  </a:schemeClr>
                </a:solidFill>
                <a:effectLst>
                  <a:glow rad="228600">
                    <a:schemeClr val="accent5">
                      <a:satMod val="175000"/>
                      <a:alpha val="40000"/>
                    </a:schemeClr>
                  </a:glow>
                </a:effectLst>
              </a:rPr>
              <a:t>Prosinec</a:t>
            </a:r>
            <a:endParaRPr lang="cs-CZ" sz="4400" b="1" dirty="0">
              <a:ln>
                <a:solidFill>
                  <a:srgbClr val="FFFF00"/>
                </a:solidFill>
              </a:ln>
              <a:solidFill>
                <a:schemeClr val="accent1">
                  <a:lumMod val="75000"/>
                </a:schemeClr>
              </a:solidFill>
              <a:effectLst>
                <a:glow rad="228600">
                  <a:schemeClr val="accent5">
                    <a:satMod val="175000"/>
                    <a:alpha val="40000"/>
                  </a:schemeClr>
                </a:glow>
              </a:effectLst>
            </a:endParaRPr>
          </a:p>
        </p:txBody>
      </p:sp>
      <p:pic>
        <p:nvPicPr>
          <p:cNvPr id="13" name="Obrázek 12" descr="DSC02348.JPG"/>
          <p:cNvPicPr>
            <a:picLocks noChangeAspect="1"/>
          </p:cNvPicPr>
          <p:nvPr/>
        </p:nvPicPr>
        <p:blipFill>
          <a:blip r:embed="rId7" cstate="print"/>
          <a:stretch>
            <a:fillRect/>
          </a:stretch>
        </p:blipFill>
        <p:spPr>
          <a:xfrm rot="20917889">
            <a:off x="529466" y="5986228"/>
            <a:ext cx="4139348" cy="3104511"/>
          </a:xfrm>
          <a:prstGeom prst="rect">
            <a:avLst/>
          </a:prstGeom>
          <a:ln>
            <a:noFill/>
          </a:ln>
          <a:effectLst>
            <a:outerShdw blurRad="292100" dist="139700" dir="2700000" algn="tl" rotWithShape="0">
              <a:srgbClr val="333333">
                <a:alpha val="65000"/>
              </a:srgbClr>
            </a:outerShdw>
          </a:effectLst>
        </p:spPr>
      </p:pic>
      <p:pic>
        <p:nvPicPr>
          <p:cNvPr id="14" name="Obrázek 13" descr="DSC02338.JPG"/>
          <p:cNvPicPr>
            <a:picLocks noChangeAspect="1"/>
          </p:cNvPicPr>
          <p:nvPr/>
        </p:nvPicPr>
        <p:blipFill>
          <a:blip r:embed="rId8" cstate="print"/>
          <a:stretch>
            <a:fillRect/>
          </a:stretch>
        </p:blipFill>
        <p:spPr>
          <a:xfrm rot="21023571">
            <a:off x="480120" y="8921080"/>
            <a:ext cx="4584510" cy="343838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fld id="{20264769-77EF-4CD0-90DE-F7D7F2D423C4}" type="slidenum">
              <a:rPr lang="cs-CZ" smtClean="0"/>
              <a:pPr/>
              <a:t>15</a:t>
            </a:fld>
            <a:endParaRPr lang="cs-CZ"/>
          </a:p>
        </p:txBody>
      </p:sp>
      <p:sp>
        <p:nvSpPr>
          <p:cNvPr id="6" name="Obdélník 5"/>
          <p:cNvSpPr/>
          <p:nvPr/>
        </p:nvSpPr>
        <p:spPr>
          <a:xfrm>
            <a:off x="0" y="360040"/>
            <a:ext cx="9601200" cy="208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TextovéPole 8"/>
          <p:cNvSpPr txBox="1"/>
          <p:nvPr/>
        </p:nvSpPr>
        <p:spPr>
          <a:xfrm>
            <a:off x="0" y="0"/>
            <a:ext cx="9601200" cy="47705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cs-CZ" b="1" dirty="0" smtClean="0"/>
              <a:t>Adventní „den otevřených dveří“ na Krajském úřadě SK</a:t>
            </a:r>
            <a:endParaRPr lang="cs-CZ" b="1" dirty="0"/>
          </a:p>
        </p:txBody>
      </p:sp>
      <p:sp>
        <p:nvSpPr>
          <p:cNvPr id="11" name="TextovéPole 10"/>
          <p:cNvSpPr txBox="1"/>
          <p:nvPr/>
        </p:nvSpPr>
        <p:spPr>
          <a:xfrm>
            <a:off x="0" y="640160"/>
            <a:ext cx="6168752" cy="2554545"/>
          </a:xfrm>
          <a:prstGeom prst="rect">
            <a:avLst/>
          </a:prstGeom>
          <a:noFill/>
        </p:spPr>
        <p:txBody>
          <a:bodyPr wrap="square" rtlCol="0">
            <a:spAutoFit/>
          </a:bodyPr>
          <a:lstStyle/>
          <a:p>
            <a:pPr algn="just"/>
            <a:r>
              <a:rPr lang="cs-CZ" sz="2000" dirty="0" smtClean="0"/>
              <a:t>Druhou prosincovou sobotu se </a:t>
            </a:r>
            <a:r>
              <a:rPr lang="cs-CZ" sz="2000" dirty="0" smtClean="0"/>
              <a:t>otevřely chodby krajského úřadu </a:t>
            </a:r>
            <a:r>
              <a:rPr lang="cs-CZ" sz="2000" dirty="0" smtClean="0"/>
              <a:t>pro veřejnost</a:t>
            </a:r>
            <a:r>
              <a:rPr lang="cs-CZ" sz="2000" dirty="0" smtClean="0"/>
              <a:t>. Příspěvkové organizace kraje měly příležitost představit své aktivity a mezi </a:t>
            </a:r>
            <a:r>
              <a:rPr lang="cs-CZ" sz="2000" dirty="0" smtClean="0"/>
              <a:t>vystavovateli jsme byli také my. Díky této výstavě se  širší veřejnost mohla seznámit s naší činností. Další místa, kde je možné výrobky z naší dílny v čase adventním a vánočním vidět, je Městská knihovna Lysá nad Labem a Centrum sociálních služeb Česká Lípa.</a:t>
            </a:r>
            <a:endParaRPr lang="cs-CZ" sz="2000" dirty="0"/>
          </a:p>
        </p:txBody>
      </p:sp>
      <p:pic>
        <p:nvPicPr>
          <p:cNvPr id="12" name="Obrázek 11" descr="20191214_112508.jpg"/>
          <p:cNvPicPr>
            <a:picLocks noChangeAspect="1"/>
          </p:cNvPicPr>
          <p:nvPr/>
        </p:nvPicPr>
        <p:blipFill>
          <a:blip r:embed="rId2" cstate="print"/>
          <a:stretch>
            <a:fillRect/>
          </a:stretch>
        </p:blipFill>
        <p:spPr>
          <a:xfrm>
            <a:off x="6288832" y="568152"/>
            <a:ext cx="3168352" cy="2376264"/>
          </a:xfrm>
          <a:prstGeom prst="rect">
            <a:avLst/>
          </a:prstGeom>
        </p:spPr>
      </p:pic>
      <p:pic>
        <p:nvPicPr>
          <p:cNvPr id="13" name="Obrázek 12" descr="20191214_124529.jpg"/>
          <p:cNvPicPr>
            <a:picLocks noChangeAspect="1"/>
          </p:cNvPicPr>
          <p:nvPr/>
        </p:nvPicPr>
        <p:blipFill>
          <a:blip r:embed="rId3" cstate="print"/>
          <a:stretch>
            <a:fillRect/>
          </a:stretch>
        </p:blipFill>
        <p:spPr>
          <a:xfrm>
            <a:off x="216024" y="3304406"/>
            <a:ext cx="4224536" cy="3168402"/>
          </a:xfrm>
          <a:prstGeom prst="rect">
            <a:avLst/>
          </a:prstGeom>
          <a:ln>
            <a:noFill/>
          </a:ln>
          <a:effectLst>
            <a:outerShdw blurRad="292100" dist="139700" dir="2700000" algn="tl" rotWithShape="0">
              <a:srgbClr val="333333">
                <a:alpha val="65000"/>
              </a:srgbClr>
            </a:outerShdw>
          </a:effectLst>
        </p:spPr>
      </p:pic>
      <p:pic>
        <p:nvPicPr>
          <p:cNvPr id="14" name="Obrázek 13" descr="20191214_130844.jpg"/>
          <p:cNvPicPr>
            <a:picLocks noChangeAspect="1"/>
          </p:cNvPicPr>
          <p:nvPr/>
        </p:nvPicPr>
        <p:blipFill>
          <a:blip r:embed="rId4" cstate="print"/>
          <a:srcRect l="12941" t="9412"/>
          <a:stretch>
            <a:fillRect/>
          </a:stretch>
        </p:blipFill>
        <p:spPr>
          <a:xfrm>
            <a:off x="4584576" y="3304456"/>
            <a:ext cx="4959512" cy="3870430"/>
          </a:xfrm>
          <a:prstGeom prst="rect">
            <a:avLst/>
          </a:prstGeom>
          <a:ln>
            <a:noFill/>
          </a:ln>
          <a:effectLst>
            <a:outerShdw blurRad="292100" dist="139700" dir="2700000" algn="tl" rotWithShape="0">
              <a:srgbClr val="333333">
                <a:alpha val="65000"/>
              </a:srgbClr>
            </a:outerShdw>
          </a:effectLst>
        </p:spPr>
      </p:pic>
      <p:pic>
        <p:nvPicPr>
          <p:cNvPr id="15" name="Obrázek 14" descr="20191214_095859.jpg"/>
          <p:cNvPicPr>
            <a:picLocks noChangeAspect="1"/>
          </p:cNvPicPr>
          <p:nvPr/>
        </p:nvPicPr>
        <p:blipFill>
          <a:blip r:embed="rId5" cstate="print"/>
          <a:stretch>
            <a:fillRect/>
          </a:stretch>
        </p:blipFill>
        <p:spPr>
          <a:xfrm rot="804007">
            <a:off x="5152329" y="7236113"/>
            <a:ext cx="3816424" cy="2862318"/>
          </a:xfrm>
          <a:prstGeom prst="rect">
            <a:avLst/>
          </a:prstGeom>
          <a:ln w="19050">
            <a:solidFill>
              <a:schemeClr val="bg1"/>
            </a:solidFill>
          </a:ln>
          <a:effectLst>
            <a:outerShdw blurRad="292100" dist="139700" dir="2700000" algn="tl" rotWithShape="0">
              <a:srgbClr val="333333">
                <a:alpha val="65000"/>
              </a:srgbClr>
            </a:outerShdw>
          </a:effectLst>
        </p:spPr>
      </p:pic>
      <p:pic>
        <p:nvPicPr>
          <p:cNvPr id="16" name="Obrázek 15" descr="20191214_114603.jpg"/>
          <p:cNvPicPr>
            <a:picLocks noChangeAspect="1"/>
          </p:cNvPicPr>
          <p:nvPr/>
        </p:nvPicPr>
        <p:blipFill>
          <a:blip r:embed="rId6" cstate="print"/>
          <a:stretch>
            <a:fillRect/>
          </a:stretch>
        </p:blipFill>
        <p:spPr>
          <a:xfrm rot="1650572">
            <a:off x="5081466" y="9963114"/>
            <a:ext cx="3024336" cy="2268252"/>
          </a:xfrm>
          <a:prstGeom prst="rect">
            <a:avLst/>
          </a:prstGeom>
          <a:ln w="19050">
            <a:solidFill>
              <a:schemeClr val="bg1"/>
            </a:solidFill>
          </a:ln>
          <a:effectLst>
            <a:outerShdw blurRad="292100" dist="139700" dir="2700000" algn="tl" rotWithShape="0">
              <a:srgbClr val="333333">
                <a:alpha val="65000"/>
              </a:srgbClr>
            </a:outerShdw>
          </a:effectLst>
        </p:spPr>
      </p:pic>
      <p:sp>
        <p:nvSpPr>
          <p:cNvPr id="3073" name="Rectangle 1"/>
          <p:cNvSpPr>
            <a:spLocks noChangeArrowheads="1"/>
          </p:cNvSpPr>
          <p:nvPr/>
        </p:nvSpPr>
        <p:spPr bwMode="auto">
          <a:xfrm>
            <a:off x="0" y="6184776"/>
            <a:ext cx="6408712" cy="5890081"/>
          </a:xfrm>
          <a:prstGeom prst="verticalScroll">
            <a:avLst>
              <a:gd name="adj" fmla="val 10040"/>
            </a:avLst>
          </a:prstGeom>
          <a:ln>
            <a:headEnd/>
            <a:tailEn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cs-CZ" sz="2000" i="1" dirty="0" smtClean="0">
                <a:solidFill>
                  <a:schemeClr val="tx1"/>
                </a:solidFill>
                <a:latin typeface="Times New Roman" pitchFamily="18" charset="0"/>
                <a:ea typeface="Calibri" pitchFamily="34" charset="0"/>
                <a:cs typeface="Times New Roman" pitchFamily="18" charset="0"/>
              </a:rPr>
              <a:t>D</a:t>
            </a:r>
            <a:r>
              <a:rPr kumimoji="0" lang="cs-CZ"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ovolte mi ještě jednou Vám všem i Vašim koleg</a:t>
            </a:r>
            <a:r>
              <a:rPr lang="cs-CZ" sz="2000" i="1" dirty="0" smtClean="0">
                <a:solidFill>
                  <a:schemeClr val="tx1"/>
                </a:solidFill>
                <a:latin typeface="Times New Roman" pitchFamily="18" charset="0"/>
                <a:ea typeface="Calibri" pitchFamily="34" charset="0"/>
                <a:cs typeface="Times New Roman" pitchFamily="18" charset="0"/>
              </a:rPr>
              <a:t>ů</a:t>
            </a:r>
            <a:r>
              <a:rPr kumimoji="0" lang="cs-CZ"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 a klient</a:t>
            </a:r>
            <a:r>
              <a:rPr lang="cs-CZ" sz="2000" i="1" dirty="0" smtClean="0">
                <a:solidFill>
                  <a:schemeClr val="tx1"/>
                </a:solidFill>
                <a:latin typeface="Times New Roman" pitchFamily="18" charset="0"/>
                <a:ea typeface="Calibri" pitchFamily="34" charset="0"/>
                <a:cs typeface="Times New Roman" pitchFamily="18" charset="0"/>
              </a:rPr>
              <a:t>ů</a:t>
            </a:r>
            <a:r>
              <a:rPr kumimoji="0" lang="cs-CZ"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 kte</a:t>
            </a:r>
            <a:r>
              <a:rPr lang="cs-CZ" sz="2000" i="1" dirty="0" smtClean="0">
                <a:solidFill>
                  <a:schemeClr val="tx1"/>
                </a:solidFill>
                <a:latin typeface="Times New Roman" pitchFamily="18" charset="0"/>
                <a:ea typeface="Calibri" pitchFamily="34" charset="0"/>
                <a:cs typeface="Times New Roman" pitchFamily="18" charset="0"/>
              </a:rPr>
              <a:t>ř</a:t>
            </a:r>
            <a:r>
              <a:rPr kumimoji="0" lang="cs-CZ"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í se podíleli na p</a:t>
            </a:r>
            <a:r>
              <a:rPr lang="cs-CZ" sz="2000" i="1" dirty="0" smtClean="0">
                <a:solidFill>
                  <a:schemeClr val="tx1"/>
                </a:solidFill>
                <a:latin typeface="Times New Roman" pitchFamily="18" charset="0"/>
                <a:ea typeface="Calibri" pitchFamily="34" charset="0"/>
                <a:cs typeface="Times New Roman" pitchFamily="18" charset="0"/>
              </a:rPr>
              <a:t>ř</a:t>
            </a:r>
            <a:r>
              <a:rPr kumimoji="0" lang="cs-CZ"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ípravě a tvorb</a:t>
            </a:r>
            <a:r>
              <a:rPr lang="cs-CZ" sz="2000" i="1" dirty="0" smtClean="0">
                <a:solidFill>
                  <a:schemeClr val="tx1"/>
                </a:solidFill>
                <a:latin typeface="Times New Roman" pitchFamily="18" charset="0"/>
                <a:ea typeface="Calibri" pitchFamily="34" charset="0"/>
                <a:cs typeface="Times New Roman" pitchFamily="18" charset="0"/>
              </a:rPr>
              <a:t>ě</a:t>
            </a:r>
            <a:r>
              <a:rPr kumimoji="0" lang="cs-CZ"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výrobk</a:t>
            </a:r>
            <a:r>
              <a:rPr lang="cs-CZ" sz="2000" i="1" dirty="0" smtClean="0">
                <a:solidFill>
                  <a:schemeClr val="tx1"/>
                </a:solidFill>
                <a:latin typeface="Times New Roman" pitchFamily="18" charset="0"/>
                <a:ea typeface="Calibri" pitchFamily="34" charset="0"/>
                <a:cs typeface="Times New Roman" pitchFamily="18" charset="0"/>
              </a:rPr>
              <a:t>ů</a:t>
            </a:r>
            <a:r>
              <a:rPr kumimoji="0" lang="cs-CZ"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pod</a:t>
            </a:r>
            <a:r>
              <a:rPr lang="cs-CZ" sz="2000" i="1" dirty="0" smtClean="0">
                <a:solidFill>
                  <a:schemeClr val="tx1"/>
                </a:solidFill>
                <a:latin typeface="Times New Roman" pitchFamily="18" charset="0"/>
                <a:ea typeface="Calibri" pitchFamily="34" charset="0"/>
                <a:cs typeface="Times New Roman" pitchFamily="18" charset="0"/>
              </a:rPr>
              <a:t>ě</a:t>
            </a:r>
            <a:r>
              <a:rPr kumimoji="0" lang="cs-CZ"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kovat za ú</a:t>
            </a:r>
            <a:r>
              <a:rPr lang="cs-CZ" sz="2000" i="1" dirty="0" smtClean="0">
                <a:solidFill>
                  <a:schemeClr val="tx1"/>
                </a:solidFill>
                <a:latin typeface="Times New Roman" pitchFamily="18" charset="0"/>
                <a:ea typeface="Calibri" pitchFamily="34" charset="0"/>
                <a:cs typeface="Times New Roman" pitchFamily="18" charset="0"/>
              </a:rPr>
              <a:t>č</a:t>
            </a:r>
            <a:r>
              <a:rPr kumimoji="0" lang="cs-CZ"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ast na sobotním Adventním dni otev</a:t>
            </a:r>
            <a:r>
              <a:rPr lang="cs-CZ" sz="2000" i="1" dirty="0" smtClean="0">
                <a:solidFill>
                  <a:schemeClr val="tx1"/>
                </a:solidFill>
                <a:latin typeface="Times New Roman" pitchFamily="18" charset="0"/>
                <a:ea typeface="Calibri" pitchFamily="34" charset="0"/>
                <a:cs typeface="Times New Roman" pitchFamily="18" charset="0"/>
              </a:rPr>
              <a:t>ř</a:t>
            </a:r>
            <a:r>
              <a:rPr kumimoji="0" lang="cs-CZ"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ených dve</a:t>
            </a:r>
            <a:r>
              <a:rPr lang="cs-CZ" sz="2000" i="1" dirty="0" smtClean="0">
                <a:solidFill>
                  <a:schemeClr val="tx1"/>
                </a:solidFill>
                <a:latin typeface="Times New Roman" pitchFamily="18" charset="0"/>
                <a:ea typeface="Calibri" pitchFamily="34" charset="0"/>
                <a:cs typeface="Times New Roman" pitchFamily="18" charset="0"/>
              </a:rPr>
              <a:t>ř</a:t>
            </a:r>
            <a:r>
              <a:rPr kumimoji="0" lang="cs-CZ"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í v budov</a:t>
            </a:r>
            <a:r>
              <a:rPr lang="cs-CZ" sz="2000" i="1" dirty="0" smtClean="0">
                <a:solidFill>
                  <a:schemeClr val="tx1"/>
                </a:solidFill>
                <a:latin typeface="Times New Roman" pitchFamily="18" charset="0"/>
                <a:ea typeface="Calibri" pitchFamily="34" charset="0"/>
                <a:cs typeface="Times New Roman" pitchFamily="18" charset="0"/>
              </a:rPr>
              <a:t>ě </a:t>
            </a:r>
            <a:r>
              <a:rPr kumimoji="0" lang="cs-CZ"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Krajského ú</a:t>
            </a:r>
            <a:r>
              <a:rPr lang="cs-CZ" sz="2000" i="1" dirty="0" smtClean="0">
                <a:solidFill>
                  <a:schemeClr val="tx1"/>
                </a:solidFill>
                <a:latin typeface="Times New Roman" pitchFamily="18" charset="0"/>
                <a:ea typeface="Calibri" pitchFamily="34" charset="0"/>
                <a:cs typeface="Times New Roman" pitchFamily="18" charset="0"/>
              </a:rPr>
              <a:t>ř</a:t>
            </a:r>
            <a:r>
              <a:rPr kumimoji="0" lang="cs-CZ"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adu Středočeského kraje. </a:t>
            </a:r>
            <a:endParaRPr kumimoji="0" lang="cs-CZ" sz="2000" b="0" i="1"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Díky Vám se „den“ opravdu vydařil a dlouhé chodby úřadu ožily i v den pracovního klidu, navíc v předvánoční čas.</a:t>
            </a:r>
            <a:r>
              <a:rPr lang="cs-CZ" sz="2000" i="1" dirty="0" smtClean="0">
                <a:solidFill>
                  <a:schemeClr val="tx1"/>
                </a:solidFill>
                <a:latin typeface="Times New Roman" pitchFamily="18" charset="0"/>
                <a:cs typeface="Times New Roman" pitchFamily="18" charset="0"/>
              </a:rPr>
              <a:t> </a:t>
            </a:r>
            <a:r>
              <a:rPr kumimoji="0" lang="cs-CZ"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Vaší účasti si opravdu velmi vážíme a ještě jednou moc děkujeme.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2000" b="0" i="1"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Za sebe i za všechny své kolegy přeji klidné prožití vánočních svátků a do nového roku hodně pohody, radosti a především pevné zdraví. </a:t>
            </a:r>
            <a:endParaRPr kumimoji="0" lang="cs-CZ" sz="2000" b="0" i="1"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Hezký den</a:t>
            </a:r>
            <a:endParaRPr kumimoji="0" lang="cs-CZ" sz="2000" b="0" i="1"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Pavla </a:t>
            </a:r>
            <a:r>
              <a:rPr lang="cs-CZ" sz="2000" i="1" dirty="0" smtClean="0">
                <a:solidFill>
                  <a:schemeClr val="tx1"/>
                </a:solidFill>
                <a:latin typeface="Times New Roman" pitchFamily="18" charset="0"/>
                <a:ea typeface="Calibri" pitchFamily="34" charset="0"/>
                <a:cs typeface="Times New Roman" pitchFamily="18" charset="0"/>
              </a:rPr>
              <a:t> K</a:t>
            </a:r>
            <a:r>
              <a:rPr kumimoji="0" lang="cs-CZ" sz="20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armelitová</a:t>
            </a:r>
          </a:p>
          <a:p>
            <a:pPr marL="0" marR="0" lvl="0" indent="0" algn="l" defTabSz="914400" rtl="0" eaLnBrk="0" fontAlgn="base" latinLnBrk="0" hangingPunct="0">
              <a:lnSpc>
                <a:spcPct val="100000"/>
              </a:lnSpc>
              <a:spcBef>
                <a:spcPct val="0"/>
              </a:spcBef>
              <a:spcAft>
                <a:spcPct val="0"/>
              </a:spcAft>
              <a:buClrTx/>
              <a:buSzTx/>
              <a:buFontTx/>
              <a:buNone/>
              <a:tabLst/>
            </a:pPr>
            <a:r>
              <a:rPr lang="cs-CZ" sz="2000" i="1" dirty="0" smtClean="0">
                <a:solidFill>
                  <a:schemeClr val="tx1"/>
                </a:solidFill>
                <a:latin typeface="Times New Roman" pitchFamily="18" charset="0"/>
                <a:cs typeface="Times New Roman" pitchFamily="18" charset="0"/>
              </a:rPr>
              <a:t>Vedoucí odboru sociálních věcí KÚ SK</a:t>
            </a:r>
            <a:endParaRPr kumimoji="0" lang="cs-CZ" sz="2000" b="0" i="1"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64096" y="424136"/>
            <a:ext cx="9073008" cy="727280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cs-CZ" dirty="0" smtClean="0">
                <a:solidFill>
                  <a:schemeClr val="tx2">
                    <a:lumMod val="50000"/>
                  </a:schemeClr>
                </a:solidFill>
              </a:rPr>
              <a:t>Vážení klienti, nastal čas vánoční a konec roku a začíná se bilancovat. </a:t>
            </a:r>
          </a:p>
          <a:p>
            <a:pPr algn="just"/>
            <a:r>
              <a:rPr lang="cs-CZ" dirty="0" smtClean="0">
                <a:solidFill>
                  <a:schemeClr val="tx2">
                    <a:lumMod val="50000"/>
                  </a:schemeClr>
                </a:solidFill>
              </a:rPr>
              <a:t>Letošní rok byl velmi náročný – střevní viróza, nachlazení, probíhající rekonstrukce a omezení s tím spojené, letní vedra a opět rekonstrukce a opět viróza. Jsme velké zařízení a tak se takovým věcem nedá předejít. Také změna lékaře způsobuje stresové situace. </a:t>
            </a:r>
          </a:p>
          <a:p>
            <a:pPr algn="just"/>
            <a:r>
              <a:rPr lang="cs-CZ" dirty="0" smtClean="0">
                <a:solidFill>
                  <a:schemeClr val="tx2">
                    <a:lumMod val="50000"/>
                  </a:schemeClr>
                </a:solidFill>
              </a:rPr>
              <a:t>Doufám, že už je vše za námi a můžeme začít nový rok s čistým stolem. Přeji Vám do nového roku hodně zdraví a celkové spokojenosti, ale hlavně štěstí, protože bez štěstí ani to zdraví není. Mějte krásné dny. </a:t>
            </a:r>
            <a:endParaRPr lang="cs-CZ" dirty="0" smtClean="0">
              <a:solidFill>
                <a:schemeClr val="tx2">
                  <a:lumMod val="50000"/>
                </a:schemeClr>
              </a:solidFill>
            </a:endParaRPr>
          </a:p>
          <a:p>
            <a:pPr algn="just"/>
            <a:endParaRPr lang="cs-CZ" dirty="0" smtClean="0">
              <a:solidFill>
                <a:schemeClr val="tx2">
                  <a:lumMod val="50000"/>
                </a:schemeClr>
              </a:solidFill>
            </a:endParaRPr>
          </a:p>
          <a:p>
            <a:pPr algn="just"/>
            <a:r>
              <a:rPr lang="cs-CZ" dirty="0" smtClean="0">
                <a:solidFill>
                  <a:schemeClr val="tx2">
                    <a:lumMod val="50000"/>
                  </a:schemeClr>
                </a:solidFill>
              </a:rPr>
              <a:t>Vaše </a:t>
            </a:r>
            <a:r>
              <a:rPr lang="cs-CZ" dirty="0" smtClean="0">
                <a:solidFill>
                  <a:schemeClr val="tx2">
                    <a:lumMod val="50000"/>
                  </a:schemeClr>
                </a:solidFill>
              </a:rPr>
              <a:t>Bc. Jaroslava Lochmanová. </a:t>
            </a:r>
            <a:endParaRPr lang="cs-CZ" dirty="0">
              <a:solidFill>
                <a:schemeClr val="tx2">
                  <a:lumMod val="50000"/>
                </a:schemeClr>
              </a:solidFill>
            </a:endParaRPr>
          </a:p>
        </p:txBody>
      </p:sp>
      <p:pic>
        <p:nvPicPr>
          <p:cNvPr id="3080" name="Picture 8" descr="Výsledek obrázku pro ohňostroj"/>
          <p:cNvPicPr>
            <a:picLocks noChangeAspect="1" noChangeArrowheads="1"/>
          </p:cNvPicPr>
          <p:nvPr/>
        </p:nvPicPr>
        <p:blipFill>
          <a:blip r:embed="rId2" cstate="print">
            <a:clrChange>
              <a:clrFrom>
                <a:srgbClr val="FEFEFE"/>
              </a:clrFrom>
              <a:clrTo>
                <a:srgbClr val="FEFEFE">
                  <a:alpha val="0"/>
                </a:srgbClr>
              </a:clrTo>
            </a:clrChange>
            <a:duotone>
              <a:schemeClr val="bg2">
                <a:shade val="45000"/>
                <a:satMod val="135000"/>
              </a:schemeClr>
              <a:prstClr val="white"/>
            </a:duotone>
          </a:blip>
          <a:srcRect/>
          <a:stretch>
            <a:fillRect/>
          </a:stretch>
        </p:blipFill>
        <p:spPr bwMode="auto">
          <a:xfrm>
            <a:off x="1704256" y="6256784"/>
            <a:ext cx="5162550" cy="3771901"/>
          </a:xfrm>
          <a:prstGeom prst="rect">
            <a:avLst/>
          </a:prstGeom>
          <a:noFill/>
        </p:spPr>
      </p:pic>
      <p:sp>
        <p:nvSpPr>
          <p:cNvPr id="2" name="Zástupný symbol pro číslo snímku 1"/>
          <p:cNvSpPr>
            <a:spLocks noGrp="1"/>
          </p:cNvSpPr>
          <p:nvPr>
            <p:ph type="sldNum" sz="quarter" idx="12"/>
          </p:nvPr>
        </p:nvSpPr>
        <p:spPr/>
        <p:txBody>
          <a:bodyPr/>
          <a:lstStyle/>
          <a:p>
            <a:fld id="{20264769-77EF-4CD0-90DE-F7D7F2D423C4}" type="slidenum">
              <a:rPr lang="cs-CZ" smtClean="0"/>
              <a:pPr/>
              <a:t>16</a:t>
            </a:fld>
            <a:endParaRPr lang="cs-CZ"/>
          </a:p>
        </p:txBody>
      </p:sp>
      <p:sp>
        <p:nvSpPr>
          <p:cNvPr id="5" name="Obdélník 4"/>
          <p:cNvSpPr/>
          <p:nvPr/>
        </p:nvSpPr>
        <p:spPr>
          <a:xfrm>
            <a:off x="336104" y="640160"/>
            <a:ext cx="3816424"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smtClean="0"/>
              <a:t>Okénko vedoucí sestry</a:t>
            </a:r>
            <a:endParaRPr lang="cs-CZ" b="1" dirty="0"/>
          </a:p>
        </p:txBody>
      </p:sp>
      <p:pic>
        <p:nvPicPr>
          <p:cNvPr id="1026" name="Picture 2" descr="Výsledek obrázku pro znak zdravotníka"/>
          <p:cNvPicPr>
            <a:picLocks noChangeAspect="1" noChangeArrowheads="1"/>
          </p:cNvPicPr>
          <p:nvPr/>
        </p:nvPicPr>
        <p:blipFill>
          <a:blip r:embed="rId3" cstate="print"/>
          <a:srcRect/>
          <a:stretch>
            <a:fillRect/>
          </a:stretch>
        </p:blipFill>
        <p:spPr bwMode="auto">
          <a:xfrm>
            <a:off x="7536904" y="568152"/>
            <a:ext cx="1440160" cy="1396113"/>
          </a:xfrm>
          <a:prstGeom prst="rect">
            <a:avLst/>
          </a:prstGeom>
          <a:noFill/>
        </p:spPr>
      </p:pic>
      <p:sp>
        <p:nvSpPr>
          <p:cNvPr id="8" name="TextovéPole 7"/>
          <p:cNvSpPr txBox="1"/>
          <p:nvPr/>
        </p:nvSpPr>
        <p:spPr>
          <a:xfrm>
            <a:off x="5808712" y="5896744"/>
            <a:ext cx="184731" cy="477054"/>
          </a:xfrm>
          <a:prstGeom prst="rect">
            <a:avLst/>
          </a:prstGeom>
          <a:noFill/>
        </p:spPr>
        <p:txBody>
          <a:bodyPr wrap="none" rtlCol="0">
            <a:spAutoFit/>
          </a:bodyPr>
          <a:lstStyle/>
          <a:p>
            <a:endParaRPr lang="cs-CZ" dirty="0"/>
          </a:p>
        </p:txBody>
      </p:sp>
      <p:sp>
        <p:nvSpPr>
          <p:cNvPr id="3074" name="AutoShape 2" descr="Výsledek obrázku pro ohňostroj"/>
          <p:cNvSpPr>
            <a:spLocks noChangeAspect="1" noChangeArrowheads="1"/>
          </p:cNvSpPr>
          <p:nvPr/>
        </p:nvSpPr>
        <p:spPr bwMode="auto">
          <a:xfrm>
            <a:off x="155575" y="-1189038"/>
            <a:ext cx="4762500" cy="24765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6" name="Obdélník 5"/>
          <p:cNvSpPr/>
          <p:nvPr/>
        </p:nvSpPr>
        <p:spPr>
          <a:xfrm>
            <a:off x="264096" y="9641160"/>
            <a:ext cx="9073008" cy="2736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cs-CZ" sz="3600" b="1" dirty="0" smtClean="0">
                <a:solidFill>
                  <a:schemeClr val="accent2"/>
                </a:solidFill>
              </a:rPr>
              <a:t>Co nás čeká?</a:t>
            </a:r>
          </a:p>
          <a:p>
            <a:pPr algn="ctr"/>
            <a:r>
              <a:rPr lang="cs-CZ" sz="3600" b="1" dirty="0" smtClean="0">
                <a:solidFill>
                  <a:schemeClr val="bg1"/>
                </a:solidFill>
              </a:rPr>
              <a:t>24.12. Štědrý den – vánoční nadílka</a:t>
            </a:r>
          </a:p>
          <a:p>
            <a:pPr algn="ctr">
              <a:buFontTx/>
              <a:buChar char="-"/>
            </a:pPr>
            <a:r>
              <a:rPr lang="cs-CZ" dirty="0" smtClean="0"/>
              <a:t> 30. prosince Silvestrovský večírek s Jiřím </a:t>
            </a:r>
            <a:r>
              <a:rPr lang="cs-CZ" dirty="0" err="1" smtClean="0"/>
              <a:t>Helekalem</a:t>
            </a:r>
            <a:endParaRPr lang="cs-CZ" dirty="0" smtClean="0"/>
          </a:p>
          <a:p>
            <a:pPr algn="ctr">
              <a:buFontTx/>
              <a:buChar char="-"/>
            </a:pPr>
            <a:r>
              <a:rPr lang="cs-CZ" dirty="0" smtClean="0"/>
              <a:t> 3. ledna Na slovíčko s panem ředitelem </a:t>
            </a:r>
          </a:p>
          <a:p>
            <a:pPr algn="ctr">
              <a:buFontTx/>
              <a:buChar char="-"/>
            </a:pPr>
            <a:r>
              <a:rPr lang="cs-CZ" dirty="0" smtClean="0"/>
              <a:t>14. února Valentýnský ples</a:t>
            </a:r>
          </a:p>
          <a:p>
            <a:pPr algn="ctr">
              <a:buFontTx/>
              <a:buChar char="-"/>
            </a:pPr>
            <a:r>
              <a:rPr lang="cs-CZ" dirty="0" smtClean="0"/>
              <a:t> a mnoho dalšího. </a:t>
            </a:r>
            <a:endParaRPr lang="cs-CZ" dirty="0"/>
          </a:p>
        </p:txBody>
      </p:sp>
      <p:sp>
        <p:nvSpPr>
          <p:cNvPr id="7" name="Stužka zahnutá dolů 6"/>
          <p:cNvSpPr/>
          <p:nvPr/>
        </p:nvSpPr>
        <p:spPr>
          <a:xfrm>
            <a:off x="-1" y="7912968"/>
            <a:ext cx="9601201" cy="1757809"/>
          </a:xfrm>
          <a:prstGeom prst="ellipseRibbon">
            <a:avLst>
              <a:gd name="adj1" fmla="val 25000"/>
              <a:gd name="adj2" fmla="val 69965"/>
              <a:gd name="adj3" fmla="val 19256"/>
            </a:avLst>
          </a:prstGeom>
          <a:solidFill>
            <a:schemeClr val="accent2">
              <a:lumMod val="75000"/>
            </a:schemeClr>
          </a:solidFill>
          <a:ln>
            <a:solidFill>
              <a:schemeClr val="bg1"/>
            </a:solidFill>
          </a:ln>
        </p:spPr>
        <p:txBody>
          <a:bodyPr wrap="none" lIns="91440" tIns="45720" rIns="91440" bIns="45720">
            <a:prstTxWarp prst="textChevronInverted">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cs-CZ"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Klidný a radostný vstup do roku 2020</a:t>
            </a:r>
            <a:endParaRPr lang="cs-CZ"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5000"/>
            <a:lum/>
          </a:blip>
          <a:srcRect/>
          <a:stretch>
            <a:fillRect l="-52000" r="-52000"/>
          </a:stretch>
        </a:blipFill>
        <a:effectLst/>
      </p:bgPr>
    </p:bg>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a:xfrm>
            <a:off x="4498167" y="12120035"/>
            <a:ext cx="489714" cy="681566"/>
          </a:xfrm>
        </p:spPr>
        <p:txBody>
          <a:bodyPr/>
          <a:lstStyle/>
          <a:p>
            <a:fld id="{20264769-77EF-4CD0-90DE-F7D7F2D423C4}" type="slidenum">
              <a:rPr lang="cs-CZ" smtClean="0"/>
              <a:pPr/>
              <a:t>2</a:t>
            </a:fld>
            <a:endParaRPr lang="cs-CZ" dirty="0"/>
          </a:p>
        </p:txBody>
      </p:sp>
      <p:sp>
        <p:nvSpPr>
          <p:cNvPr id="29702" name="AutoShape 6" descr="Výsledek obrázku pro květina"/>
          <p:cNvSpPr>
            <a:spLocks noChangeAspect="1" noChangeArrowheads="1"/>
          </p:cNvSpPr>
          <p:nvPr/>
        </p:nvSpPr>
        <p:spPr bwMode="auto">
          <a:xfrm>
            <a:off x="217806" y="-3733800"/>
            <a:ext cx="10387965" cy="7787640"/>
          </a:xfrm>
          <a:prstGeom prst="rect">
            <a:avLst/>
          </a:prstGeom>
          <a:noFill/>
        </p:spPr>
        <p:txBody>
          <a:bodyPr vert="horz" wrap="square" lIns="128016" tIns="64008" rIns="128016" bIns="64008" numCol="1" anchor="t" anchorCtr="0" compatLnSpc="1">
            <a:prstTxWarp prst="textNoShape">
              <a:avLst/>
            </a:prstTxWarp>
          </a:bodyPr>
          <a:lstStyle/>
          <a:p>
            <a:endParaRPr lang="cs-CZ"/>
          </a:p>
        </p:txBody>
      </p:sp>
      <p:sp>
        <p:nvSpPr>
          <p:cNvPr id="29704" name="AutoShape 8" descr="Výsledek obrázku pro květina"/>
          <p:cNvSpPr>
            <a:spLocks noChangeAspect="1" noChangeArrowheads="1"/>
          </p:cNvSpPr>
          <p:nvPr/>
        </p:nvSpPr>
        <p:spPr bwMode="auto">
          <a:xfrm>
            <a:off x="217806" y="-3733800"/>
            <a:ext cx="10387965" cy="7787640"/>
          </a:xfrm>
          <a:prstGeom prst="rect">
            <a:avLst/>
          </a:prstGeom>
          <a:noFill/>
        </p:spPr>
        <p:txBody>
          <a:bodyPr vert="horz" wrap="square" lIns="128016" tIns="64008" rIns="128016" bIns="64008" numCol="1" anchor="t" anchorCtr="0" compatLnSpc="1">
            <a:prstTxWarp prst="textNoShape">
              <a:avLst/>
            </a:prstTxWarp>
          </a:bodyPr>
          <a:lstStyle/>
          <a:p>
            <a:endParaRPr lang="cs-CZ"/>
          </a:p>
        </p:txBody>
      </p:sp>
      <p:sp>
        <p:nvSpPr>
          <p:cNvPr id="27" name="Obdélník 26"/>
          <p:cNvSpPr/>
          <p:nvPr/>
        </p:nvSpPr>
        <p:spPr>
          <a:xfrm>
            <a:off x="0" y="0"/>
            <a:ext cx="9601200" cy="12801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Obdélník 14"/>
          <p:cNvSpPr/>
          <p:nvPr/>
        </p:nvSpPr>
        <p:spPr>
          <a:xfrm>
            <a:off x="192088" y="208112"/>
            <a:ext cx="6283424" cy="584775"/>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cs-CZ" sz="3200" b="1" dirty="0" smtClean="0">
                <a:solidFill>
                  <a:schemeClr val="accent2">
                    <a:lumMod val="75000"/>
                  </a:schemeClr>
                </a:solidFill>
              </a:rPr>
              <a:t>Zajímavosti z okolí našeho Domova</a:t>
            </a:r>
          </a:p>
        </p:txBody>
      </p:sp>
      <p:grpSp>
        <p:nvGrpSpPr>
          <p:cNvPr id="17" name="Skupina 16"/>
          <p:cNvGrpSpPr/>
          <p:nvPr/>
        </p:nvGrpSpPr>
        <p:grpSpPr>
          <a:xfrm>
            <a:off x="763285" y="7408912"/>
            <a:ext cx="7925747" cy="2952328"/>
            <a:chOff x="403245" y="8345016"/>
            <a:chExt cx="7997755" cy="2952328"/>
          </a:xfrm>
        </p:grpSpPr>
        <p:pic>
          <p:nvPicPr>
            <p:cNvPr id="23" name="Picture 2" descr="Výsledek obrázku pro kyti&amp;ccaron;ky"/>
            <p:cNvPicPr>
              <a:picLocks noChangeAspect="1" noChangeArrowheads="1"/>
            </p:cNvPicPr>
            <p:nvPr/>
          </p:nvPicPr>
          <p:blipFill>
            <a:blip r:embed="rId3" cstate="print"/>
            <a:srcRect/>
            <a:stretch>
              <a:fillRect/>
            </a:stretch>
          </p:blipFill>
          <p:spPr bwMode="auto">
            <a:xfrm rot="1423229">
              <a:off x="6420214" y="8471294"/>
              <a:ext cx="1807203" cy="1852201"/>
            </a:xfrm>
            <a:prstGeom prst="rect">
              <a:avLst/>
            </a:prstGeom>
            <a:noFill/>
          </p:spPr>
        </p:pic>
        <p:grpSp>
          <p:nvGrpSpPr>
            <p:cNvPr id="40" name="Skupina 39"/>
            <p:cNvGrpSpPr/>
            <p:nvPr/>
          </p:nvGrpSpPr>
          <p:grpSpPr>
            <a:xfrm>
              <a:off x="480120" y="9443221"/>
              <a:ext cx="2736304" cy="1494083"/>
              <a:chOff x="3072409" y="11201324"/>
              <a:chExt cx="2748116" cy="1494083"/>
            </a:xfrm>
          </p:grpSpPr>
          <p:sp>
            <p:nvSpPr>
              <p:cNvPr id="22" name="TextovéPole 21"/>
              <p:cNvSpPr txBox="1"/>
              <p:nvPr/>
            </p:nvSpPr>
            <p:spPr>
              <a:xfrm>
                <a:off x="3072409" y="11386740"/>
                <a:ext cx="2748116" cy="938183"/>
              </a:xfrm>
              <a:prstGeom prst="rect">
                <a:avLst/>
              </a:prstGeom>
              <a:noFill/>
            </p:spPr>
            <p:txBody>
              <a:bodyPr wrap="square" lIns="128016" tIns="64008" rIns="128016" bIns="64008" rtlCol="0">
                <a:spAutoFit/>
              </a:bodyPr>
              <a:lstStyle/>
              <a:p>
                <a:r>
                  <a:rPr lang="cs-CZ" sz="2000" b="1" dirty="0" smtClean="0">
                    <a:solidFill>
                      <a:schemeClr val="accent3">
                        <a:lumMod val="75000"/>
                      </a:schemeClr>
                    </a:solidFill>
                  </a:rPr>
                  <a:t>Přejeme všem příjemný </a:t>
                </a:r>
              </a:p>
              <a:p>
                <a:r>
                  <a:rPr lang="cs-CZ" sz="2000" b="1" dirty="0" smtClean="0">
                    <a:solidFill>
                      <a:schemeClr val="accent3">
                        <a:lumMod val="75000"/>
                      </a:schemeClr>
                    </a:solidFill>
                  </a:rPr>
                  <a:t>a spokojený pobyt.</a:t>
                </a:r>
                <a:endParaRPr lang="cs-CZ" sz="2000" b="1" dirty="0">
                  <a:solidFill>
                    <a:schemeClr val="accent3">
                      <a:lumMod val="75000"/>
                    </a:schemeClr>
                  </a:solidFill>
                </a:endParaRPr>
              </a:p>
            </p:txBody>
          </p:sp>
          <p:pic>
            <p:nvPicPr>
              <p:cNvPr id="16386" name="Picture 2" descr="Výsledek obrázku pro podtrhnutí"/>
              <p:cNvPicPr>
                <a:picLocks noChangeAspect="1" noChangeArrowheads="1"/>
              </p:cNvPicPr>
              <p:nvPr/>
            </p:nvPicPr>
            <p:blipFill>
              <a:blip r:embed="rId4" cstate="print">
                <a:clrChange>
                  <a:clrFrom>
                    <a:srgbClr val="FFFFFF"/>
                  </a:clrFrom>
                  <a:clrTo>
                    <a:srgbClr val="FFFFFF">
                      <a:alpha val="0"/>
                    </a:srgbClr>
                  </a:clrTo>
                </a:clrChange>
                <a:duotone>
                  <a:schemeClr val="accent3">
                    <a:shade val="45000"/>
                    <a:satMod val="135000"/>
                  </a:schemeClr>
                  <a:prstClr val="white"/>
                </a:duotone>
              </a:blip>
              <a:srcRect b="70300"/>
              <a:stretch>
                <a:fillRect/>
              </a:stretch>
            </p:blipFill>
            <p:spPr bwMode="auto">
              <a:xfrm>
                <a:off x="3072410" y="11201324"/>
                <a:ext cx="2314203" cy="269947"/>
              </a:xfrm>
              <a:prstGeom prst="rect">
                <a:avLst/>
              </a:prstGeom>
              <a:noFill/>
            </p:spPr>
          </p:pic>
          <p:pic>
            <p:nvPicPr>
              <p:cNvPr id="36" name="Picture 2" descr="Výsledek obrázku pro podtrhnutí"/>
              <p:cNvPicPr>
                <a:picLocks noChangeAspect="1" noChangeArrowheads="1"/>
              </p:cNvPicPr>
              <p:nvPr/>
            </p:nvPicPr>
            <p:blipFill>
              <a:blip r:embed="rId4" cstate="print">
                <a:clrChange>
                  <a:clrFrom>
                    <a:srgbClr val="FFFFFF"/>
                  </a:clrFrom>
                  <a:clrTo>
                    <a:srgbClr val="FFFFFF">
                      <a:alpha val="0"/>
                    </a:srgbClr>
                  </a:clrTo>
                </a:clrChange>
                <a:duotone>
                  <a:schemeClr val="accent3">
                    <a:shade val="45000"/>
                    <a:satMod val="135000"/>
                  </a:schemeClr>
                  <a:prstClr val="white"/>
                </a:duotone>
              </a:blip>
              <a:srcRect b="70300"/>
              <a:stretch>
                <a:fillRect/>
              </a:stretch>
            </p:blipFill>
            <p:spPr bwMode="auto">
              <a:xfrm flipV="1">
                <a:off x="3072409" y="12438683"/>
                <a:ext cx="2293742" cy="256724"/>
              </a:xfrm>
              <a:prstGeom prst="rect">
                <a:avLst/>
              </a:prstGeom>
              <a:noFill/>
            </p:spPr>
          </p:pic>
        </p:grpSp>
        <p:sp>
          <p:nvSpPr>
            <p:cNvPr id="39" name="TextovéPole 38"/>
            <p:cNvSpPr txBox="1"/>
            <p:nvPr/>
          </p:nvSpPr>
          <p:spPr>
            <a:xfrm>
              <a:off x="3360440" y="9142328"/>
              <a:ext cx="4885421" cy="461665"/>
            </a:xfrm>
            <a:prstGeom prst="rect">
              <a:avLst/>
            </a:prstGeom>
            <a:noFill/>
          </p:spPr>
          <p:txBody>
            <a:bodyPr wrap="square" rtlCol="0">
              <a:spAutoFit/>
            </a:bodyPr>
            <a:lstStyle/>
            <a:p>
              <a:endParaRPr lang="cs-CZ" sz="2400" dirty="0" smtClean="0"/>
            </a:p>
          </p:txBody>
        </p:sp>
        <p:sp>
          <p:nvSpPr>
            <p:cNvPr id="16" name="Obdélník 15"/>
            <p:cNvSpPr/>
            <p:nvPr/>
          </p:nvSpPr>
          <p:spPr>
            <a:xfrm>
              <a:off x="408112" y="8345016"/>
              <a:ext cx="7992888" cy="2952328"/>
            </a:xfrm>
            <a:prstGeom prst="rect">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s-CZ"/>
            </a:p>
          </p:txBody>
        </p:sp>
        <p:sp>
          <p:nvSpPr>
            <p:cNvPr id="19" name="TextovéPole 18"/>
            <p:cNvSpPr txBox="1"/>
            <p:nvPr/>
          </p:nvSpPr>
          <p:spPr>
            <a:xfrm>
              <a:off x="403245" y="8381160"/>
              <a:ext cx="4901411" cy="646331"/>
            </a:xfrm>
            <a:prstGeom prst="rect">
              <a:avLst/>
            </a:prstGeom>
            <a:noFill/>
          </p:spPr>
          <p:txBody>
            <a:bodyPr wrap="square" lIns="128016" tIns="64008" rIns="128016" bIns="64008" rtlCol="0">
              <a:spAutoFit/>
            </a:bodyPr>
            <a:lstStyle/>
            <a:p>
              <a:r>
                <a:rPr lang="cs-CZ" sz="3400" b="1" dirty="0" smtClean="0">
                  <a:solidFill>
                    <a:srgbClr val="902890"/>
                  </a:solidFill>
                </a:rPr>
                <a:t>Přivítali jsme nové klienty</a:t>
              </a:r>
              <a:endParaRPr lang="cs-CZ" sz="3400" b="1" dirty="0">
                <a:solidFill>
                  <a:srgbClr val="902890"/>
                </a:solidFill>
              </a:endParaRPr>
            </a:p>
          </p:txBody>
        </p:sp>
      </p:grpSp>
      <p:graphicFrame>
        <p:nvGraphicFramePr>
          <p:cNvPr id="25" name="Tabulka 24"/>
          <p:cNvGraphicFramePr>
            <a:graphicFrameLocks noGrp="1"/>
          </p:cNvGraphicFramePr>
          <p:nvPr/>
        </p:nvGraphicFramePr>
        <p:xfrm>
          <a:off x="3216424" y="8489032"/>
          <a:ext cx="4608512" cy="1219200"/>
        </p:xfrm>
        <a:graphic>
          <a:graphicData uri="http://schemas.openxmlformats.org/drawingml/2006/table">
            <a:tbl>
              <a:tblPr>
                <a:tableStyleId>{775DCB02-9BB8-47FD-8907-85C794F793BA}</a:tableStyleId>
              </a:tblPr>
              <a:tblGrid>
                <a:gridCol w="2299668"/>
                <a:gridCol w="2308844"/>
              </a:tblGrid>
              <a:tr h="267458">
                <a:tc>
                  <a:txBody>
                    <a:bodyPr/>
                    <a:lstStyle/>
                    <a:p>
                      <a:pPr algn="l">
                        <a:spcAft>
                          <a:spcPts val="0"/>
                        </a:spcAft>
                      </a:pPr>
                      <a:r>
                        <a:rPr lang="cs-CZ" sz="2000" b="1" dirty="0" smtClean="0">
                          <a:latin typeface="Calibri"/>
                          <a:ea typeface="Calibri"/>
                          <a:cs typeface="Times New Roman"/>
                        </a:rPr>
                        <a:t>Turner Zdeněk</a:t>
                      </a:r>
                      <a:endParaRPr lang="cs-CZ" sz="2000" b="1" dirty="0">
                        <a:latin typeface="Calibri"/>
                        <a:ea typeface="Calibri"/>
                        <a:cs typeface="Times New Roman"/>
                      </a:endParaRPr>
                    </a:p>
                  </a:txBody>
                  <a:tcPr marL="44450" marR="44450" marT="0" marB="0"/>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lang="cs-CZ" sz="2000" b="1" dirty="0" smtClean="0">
                          <a:latin typeface="+mn-lt"/>
                          <a:ea typeface="Calibri"/>
                          <a:cs typeface="Times New Roman"/>
                        </a:rPr>
                        <a:t>Havelková Jaroslava</a:t>
                      </a:r>
                    </a:p>
                  </a:txBody>
                  <a:tcPr marL="44450" marR="44450" marT="0" marB="0"/>
                </a:tc>
              </a:tr>
              <a:tr h="267458">
                <a:tc>
                  <a:txBody>
                    <a:bodyPr/>
                    <a:lstStyle/>
                    <a:p>
                      <a:pPr algn="l">
                        <a:spcAft>
                          <a:spcPts val="0"/>
                        </a:spcAft>
                      </a:pPr>
                      <a:r>
                        <a:rPr lang="cs-CZ" sz="2000" b="1" dirty="0" err="1" smtClean="0">
                          <a:latin typeface="Calibri"/>
                          <a:ea typeface="Calibri"/>
                          <a:cs typeface="Times New Roman"/>
                        </a:rPr>
                        <a:t>Flossmannová</a:t>
                      </a:r>
                      <a:r>
                        <a:rPr lang="cs-CZ" sz="2000" b="1" dirty="0" smtClean="0">
                          <a:latin typeface="Calibri"/>
                          <a:ea typeface="Calibri"/>
                          <a:cs typeface="Times New Roman"/>
                        </a:rPr>
                        <a:t> Jana</a:t>
                      </a:r>
                      <a:endParaRPr lang="cs-CZ" sz="2000" b="1" dirty="0">
                        <a:latin typeface="Calibri"/>
                        <a:ea typeface="Calibri"/>
                        <a:cs typeface="Times New Roman"/>
                      </a:endParaRPr>
                    </a:p>
                  </a:txBody>
                  <a:tcPr marL="44450" marR="44450" marT="0" marB="0"/>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lang="cs-CZ" sz="2000" b="1" dirty="0" smtClean="0">
                          <a:latin typeface="+mn-lt"/>
                          <a:ea typeface="Calibri"/>
                          <a:cs typeface="Times New Roman"/>
                        </a:rPr>
                        <a:t>Jandová Dagmar</a:t>
                      </a:r>
                    </a:p>
                  </a:txBody>
                  <a:tcPr marL="44450" marR="44450" marT="0" marB="0"/>
                </a:tc>
              </a:tr>
              <a:tr h="267458">
                <a:tc>
                  <a:txBody>
                    <a:bodyPr/>
                    <a:lstStyle/>
                    <a:p>
                      <a:pPr algn="l">
                        <a:spcAft>
                          <a:spcPts val="0"/>
                        </a:spcAft>
                      </a:pPr>
                      <a:r>
                        <a:rPr lang="cs-CZ" sz="2000" b="1" dirty="0" smtClean="0">
                          <a:latin typeface="Calibri"/>
                          <a:ea typeface="Calibri"/>
                          <a:cs typeface="Times New Roman"/>
                        </a:rPr>
                        <a:t>Svobodová Marta</a:t>
                      </a:r>
                      <a:endParaRPr lang="cs-CZ" sz="2000" b="1" dirty="0">
                        <a:latin typeface="Calibri"/>
                        <a:ea typeface="Calibri"/>
                        <a:cs typeface="Times New Roman"/>
                      </a:endParaRPr>
                    </a:p>
                  </a:txBody>
                  <a:tcPr marL="44450" marR="44450" marT="0" marB="0"/>
                </a:tc>
                <a:tc>
                  <a:txBody>
                    <a:bodyPr/>
                    <a:lstStyle/>
                    <a:p>
                      <a:pPr algn="l">
                        <a:spcAft>
                          <a:spcPts val="0"/>
                        </a:spcAft>
                      </a:pPr>
                      <a:r>
                        <a:rPr lang="cs-CZ" sz="2000" b="1" dirty="0" smtClean="0">
                          <a:latin typeface="+mn-lt"/>
                          <a:ea typeface="Calibri"/>
                          <a:cs typeface="Times New Roman"/>
                        </a:rPr>
                        <a:t>Čechová Bedřiška</a:t>
                      </a:r>
                      <a:endParaRPr lang="cs-CZ" sz="2000" b="1" dirty="0">
                        <a:latin typeface="+mn-lt"/>
                        <a:ea typeface="Calibri"/>
                        <a:cs typeface="Times New Roman"/>
                      </a:endParaRPr>
                    </a:p>
                  </a:txBody>
                  <a:tcPr marL="44450" marR="44450" marT="0" marB="0"/>
                </a:tc>
              </a:tr>
              <a:tr h="267458">
                <a:tc>
                  <a:txBody>
                    <a:bodyPr/>
                    <a:lstStyle/>
                    <a:p>
                      <a:pPr algn="l">
                        <a:spcAft>
                          <a:spcPts val="0"/>
                        </a:spcAft>
                      </a:pPr>
                      <a:r>
                        <a:rPr lang="cs-CZ" sz="2000" b="1" dirty="0" err="1" smtClean="0">
                          <a:latin typeface="Calibri"/>
                          <a:ea typeface="Calibri"/>
                          <a:cs typeface="Times New Roman"/>
                        </a:rPr>
                        <a:t>Viščorová</a:t>
                      </a:r>
                      <a:r>
                        <a:rPr lang="cs-CZ" sz="2000" b="1" dirty="0" smtClean="0">
                          <a:latin typeface="Calibri"/>
                          <a:ea typeface="Calibri"/>
                          <a:cs typeface="Times New Roman"/>
                        </a:rPr>
                        <a:t> Daniela</a:t>
                      </a:r>
                      <a:endParaRPr lang="cs-CZ" sz="2000" b="1" dirty="0">
                        <a:latin typeface="Calibri"/>
                        <a:ea typeface="Calibri"/>
                        <a:cs typeface="Times New Roman"/>
                      </a:endParaRPr>
                    </a:p>
                  </a:txBody>
                  <a:tcPr marL="44450" marR="44450" marT="0" marB="0"/>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lang="cs-CZ" sz="2000" b="1" dirty="0" smtClean="0">
                          <a:latin typeface="+mn-lt"/>
                          <a:ea typeface="Calibri"/>
                          <a:cs typeface="Times New Roman"/>
                        </a:rPr>
                        <a:t>Pavlíčková Eliška</a:t>
                      </a:r>
                    </a:p>
                  </a:txBody>
                  <a:tcPr marL="44450" marR="44450" marT="0" marB="0"/>
                </a:tc>
              </a:tr>
            </a:tbl>
          </a:graphicData>
        </a:graphic>
      </p:graphicFrame>
      <p:pic>
        <p:nvPicPr>
          <p:cNvPr id="17410" name="Picture 2" descr="Letecký pohled na lokalitu"/>
          <p:cNvPicPr>
            <a:picLocks noChangeAspect="1" noChangeArrowheads="1"/>
          </p:cNvPicPr>
          <p:nvPr/>
        </p:nvPicPr>
        <p:blipFill>
          <a:blip r:embed="rId5" cstate="print"/>
          <a:srcRect b="11111"/>
          <a:stretch>
            <a:fillRect/>
          </a:stretch>
        </p:blipFill>
        <p:spPr bwMode="auto">
          <a:xfrm>
            <a:off x="192088" y="1216224"/>
            <a:ext cx="6344838" cy="3960440"/>
          </a:xfrm>
          <a:prstGeom prst="rect">
            <a:avLst/>
          </a:prstGeom>
          <a:noFill/>
        </p:spPr>
      </p:pic>
      <p:sp>
        <p:nvSpPr>
          <p:cNvPr id="21" name="Obdélník 20"/>
          <p:cNvSpPr/>
          <p:nvPr/>
        </p:nvSpPr>
        <p:spPr>
          <a:xfrm>
            <a:off x="336104" y="5320680"/>
            <a:ext cx="8928992" cy="1323439"/>
          </a:xfrm>
          <a:prstGeom prst="rect">
            <a:avLst/>
          </a:prstGeom>
        </p:spPr>
        <p:txBody>
          <a:bodyPr wrap="square">
            <a:spAutoFit/>
          </a:bodyPr>
          <a:lstStyle/>
          <a:p>
            <a:pPr algn="just"/>
            <a:r>
              <a:rPr lang="cs-CZ" sz="2000" dirty="0" err="1" smtClean="0"/>
              <a:t>Hrabanovská</a:t>
            </a:r>
            <a:r>
              <a:rPr lang="cs-CZ" sz="2000" dirty="0" smtClean="0"/>
              <a:t> černava je pozůstatkem rozsáhlých slatin  v Polabí s </a:t>
            </a:r>
            <a:r>
              <a:rPr lang="cs-CZ" sz="2000" dirty="0" err="1" smtClean="0"/>
              <a:t>ostřicovomechovými</a:t>
            </a:r>
            <a:r>
              <a:rPr lang="cs-CZ" sz="2000" dirty="0" smtClean="0"/>
              <a:t> společenstvy. Dnes se jedná o nejrozsáhlejší komplex tohoto typu v Česku. Vyskytuje se zde široké spektrum ohrožených a chráněných druhů rostlin. Černava má mimořádný význam pro botaniku, paleoekologii a entomologii.</a:t>
            </a:r>
            <a:endParaRPr lang="cs-CZ" sz="2000" dirty="0"/>
          </a:p>
        </p:txBody>
      </p:sp>
      <p:sp>
        <p:nvSpPr>
          <p:cNvPr id="26" name="TextovéPole 25"/>
          <p:cNvSpPr txBox="1"/>
          <p:nvPr/>
        </p:nvSpPr>
        <p:spPr>
          <a:xfrm>
            <a:off x="6744816" y="2080320"/>
            <a:ext cx="2664296" cy="3477875"/>
          </a:xfrm>
          <a:prstGeom prst="rect">
            <a:avLst/>
          </a:prstGeom>
          <a:noFill/>
        </p:spPr>
        <p:txBody>
          <a:bodyPr wrap="square" rtlCol="0">
            <a:spAutoFit/>
          </a:bodyPr>
          <a:lstStyle/>
          <a:p>
            <a:pPr algn="just"/>
            <a:r>
              <a:rPr lang="cs-CZ" sz="2000" dirty="0" smtClean="0"/>
              <a:t>Jedná se o komplex mokřadů a slatinných luk na prameništi levostranného přítoku Mlynařice (severně od Lysé nad Labem). Pro svůj význam byla zařazena do soustavy evropsky významných lokalit Natura 2000.</a:t>
            </a:r>
          </a:p>
          <a:p>
            <a:pPr algn="just"/>
            <a:endParaRPr lang="cs-CZ" sz="2000" dirty="0"/>
          </a:p>
        </p:txBody>
      </p:sp>
      <p:sp>
        <p:nvSpPr>
          <p:cNvPr id="28" name="TextovéPole 27"/>
          <p:cNvSpPr txBox="1"/>
          <p:nvPr/>
        </p:nvSpPr>
        <p:spPr>
          <a:xfrm>
            <a:off x="6336704" y="1144216"/>
            <a:ext cx="3360440" cy="1077218"/>
          </a:xfrm>
          <a:prstGeom prst="rect">
            <a:avLst/>
          </a:prstGeom>
          <a:noFill/>
        </p:spPr>
        <p:txBody>
          <a:bodyPr wrap="square" rtlCol="0">
            <a:spAutoFit/>
          </a:bodyPr>
          <a:lstStyle/>
          <a:p>
            <a:pPr algn="ctr"/>
            <a:r>
              <a:rPr lang="cs-CZ" sz="3200" b="1" dirty="0" err="1" smtClean="0">
                <a:ln w="12700">
                  <a:solidFill>
                    <a:schemeClr val="tx2">
                      <a:satMod val="155000"/>
                    </a:schemeClr>
                  </a:solidFill>
                  <a:prstDash val="solid"/>
                </a:ln>
                <a:solidFill>
                  <a:schemeClr val="accent2"/>
                </a:solidFill>
                <a:effectLst>
                  <a:outerShdw blurRad="38100" dist="38100" dir="2700000" algn="tl">
                    <a:srgbClr val="000000">
                      <a:alpha val="43137"/>
                    </a:srgbClr>
                  </a:outerShdw>
                </a:effectLst>
              </a:rPr>
              <a:t>Hrabanovská</a:t>
            </a:r>
            <a:r>
              <a:rPr lang="cs-CZ" sz="3200" b="1" dirty="0" smtClean="0">
                <a:ln w="12700">
                  <a:solidFill>
                    <a:schemeClr val="tx2">
                      <a:satMod val="155000"/>
                    </a:schemeClr>
                  </a:solidFill>
                  <a:prstDash val="solid"/>
                </a:ln>
                <a:solidFill>
                  <a:schemeClr val="accent2"/>
                </a:solidFill>
                <a:effectLst>
                  <a:outerShdw blurRad="38100" dist="38100" dir="2700000" algn="tl">
                    <a:srgbClr val="000000">
                      <a:alpha val="43137"/>
                    </a:srgbClr>
                  </a:outerShdw>
                </a:effectLst>
              </a:rPr>
              <a:t> černava</a:t>
            </a:r>
            <a:endParaRPr lang="cs-CZ" sz="3200" b="1" dirty="0">
              <a:ln w="12700">
                <a:solidFill>
                  <a:schemeClr val="tx2">
                    <a:satMod val="155000"/>
                  </a:schemeClr>
                </a:solidFill>
                <a:prstDash val="solid"/>
              </a:ln>
              <a:solidFill>
                <a:schemeClr val="accent2"/>
              </a:solidFill>
              <a:effectLst>
                <a:outerShdw blurRad="38100" dist="38100" dir="2700000" algn="tl">
                  <a:srgbClr val="000000">
                    <a:alpha val="43137"/>
                  </a:srgbClr>
                </a:outerShdw>
              </a:effectLst>
            </a:endParaRPr>
          </a:p>
        </p:txBody>
      </p:sp>
      <p:pic>
        <p:nvPicPr>
          <p:cNvPr id="24" name="Obrázek 23" descr="032.JPG"/>
          <p:cNvPicPr>
            <a:picLocks noChangeAspect="1"/>
          </p:cNvPicPr>
          <p:nvPr/>
        </p:nvPicPr>
        <p:blipFill>
          <a:blip r:embed="rId6" cstate="print"/>
          <a:stretch>
            <a:fillRect/>
          </a:stretch>
        </p:blipFill>
        <p:spPr>
          <a:xfrm>
            <a:off x="3216424" y="10469252"/>
            <a:ext cx="3024336" cy="2268252"/>
          </a:xfrm>
          <a:prstGeom prst="rect">
            <a:avLst/>
          </a:prstGeom>
          <a:ln>
            <a:noFill/>
          </a:ln>
          <a:effectLst>
            <a:softEdge rad="112500"/>
          </a:effectLst>
        </p:spPr>
      </p:pic>
      <p:cxnSp>
        <p:nvCxnSpPr>
          <p:cNvPr id="30" name="Přímá spojovací čára 29"/>
          <p:cNvCxnSpPr/>
          <p:nvPr/>
        </p:nvCxnSpPr>
        <p:spPr>
          <a:xfrm>
            <a:off x="0" y="6976864"/>
            <a:ext cx="9601200" cy="0"/>
          </a:xfrm>
          <a:prstGeom prst="line">
            <a:avLst/>
          </a:prstGeom>
        </p:spPr>
        <p:style>
          <a:lnRef idx="2">
            <a:schemeClr val="accent3"/>
          </a:lnRef>
          <a:fillRef idx="0">
            <a:schemeClr val="accent3"/>
          </a:fillRef>
          <a:effectRef idx="1">
            <a:schemeClr val="accent3"/>
          </a:effectRef>
          <a:fontRef idx="minor">
            <a:schemeClr val="tx1"/>
          </a:fontRef>
        </p:style>
      </p:cxnSp>
      <p:pic>
        <p:nvPicPr>
          <p:cNvPr id="31" name="Obrázek 30" descr="035.JPG"/>
          <p:cNvPicPr>
            <a:picLocks noChangeAspect="1"/>
          </p:cNvPicPr>
          <p:nvPr/>
        </p:nvPicPr>
        <p:blipFill>
          <a:blip r:embed="rId7" cstate="print"/>
          <a:stretch>
            <a:fillRect/>
          </a:stretch>
        </p:blipFill>
        <p:spPr>
          <a:xfrm>
            <a:off x="7320880" y="9761173"/>
            <a:ext cx="2280320" cy="3040427"/>
          </a:xfrm>
          <a:prstGeom prst="rect">
            <a:avLst/>
          </a:prstGeom>
          <a:ln>
            <a:noFill/>
          </a:ln>
          <a:effectLst>
            <a:softEdge rad="112500"/>
          </a:effectLst>
        </p:spPr>
      </p:pic>
      <p:pic>
        <p:nvPicPr>
          <p:cNvPr id="32" name="Obrázek 31" descr="074.JPG"/>
          <p:cNvPicPr>
            <a:picLocks noChangeAspect="1"/>
          </p:cNvPicPr>
          <p:nvPr/>
        </p:nvPicPr>
        <p:blipFill>
          <a:blip r:embed="rId8" cstate="print"/>
          <a:stretch>
            <a:fillRect/>
          </a:stretch>
        </p:blipFill>
        <p:spPr>
          <a:xfrm>
            <a:off x="0" y="9953194"/>
            <a:ext cx="2136304" cy="284840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ástupný symbol pro číslo snímku 11"/>
          <p:cNvSpPr>
            <a:spLocks noGrp="1"/>
          </p:cNvSpPr>
          <p:nvPr>
            <p:ph type="sldNum" sz="quarter" idx="12"/>
          </p:nvPr>
        </p:nvSpPr>
        <p:spPr>
          <a:xfrm>
            <a:off x="4595591" y="12164692"/>
            <a:ext cx="907301" cy="681566"/>
          </a:xfrm>
        </p:spPr>
        <p:txBody>
          <a:bodyPr/>
          <a:lstStyle/>
          <a:p>
            <a:pPr algn="ctr"/>
            <a:fld id="{20264769-77EF-4CD0-90DE-F7D7F2D423C4}" type="slidenum">
              <a:rPr lang="cs-CZ" smtClean="0"/>
              <a:pPr algn="ctr"/>
              <a:t>3</a:t>
            </a:fld>
            <a:endParaRPr lang="cs-CZ" dirty="0"/>
          </a:p>
        </p:txBody>
      </p:sp>
      <p:sp>
        <p:nvSpPr>
          <p:cNvPr id="13" name="TextovéPole 12"/>
          <p:cNvSpPr txBox="1"/>
          <p:nvPr/>
        </p:nvSpPr>
        <p:spPr>
          <a:xfrm>
            <a:off x="0" y="0"/>
            <a:ext cx="9601200" cy="806375"/>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lIns="128016" tIns="64008" rIns="128016" bIns="64008" rtlCol="0">
            <a:spAutoFit/>
          </a:bodyPr>
          <a:lstStyle/>
          <a:p>
            <a:pPr algn="ctr"/>
            <a:r>
              <a:rPr lang="cs-CZ" sz="4400" b="1" dirty="0" smtClean="0">
                <a:ln>
                  <a:solidFill>
                    <a:schemeClr val="accent3">
                      <a:lumMod val="40000"/>
                      <a:lumOff val="60000"/>
                    </a:schemeClr>
                  </a:solidFill>
                </a:ln>
                <a:solidFill>
                  <a:schemeClr val="accent2">
                    <a:lumMod val="50000"/>
                  </a:schemeClr>
                </a:solidFill>
                <a:effectLst>
                  <a:glow rad="139700">
                    <a:schemeClr val="accent6">
                      <a:satMod val="175000"/>
                      <a:alpha val="40000"/>
                    </a:schemeClr>
                  </a:glow>
                  <a:outerShdw blurRad="50800" dist="38100" dir="18900000" algn="bl" rotWithShape="0">
                    <a:prstClr val="black">
                      <a:alpha val="40000"/>
                    </a:prstClr>
                  </a:outerShdw>
                </a:effectLst>
              </a:rPr>
              <a:t>Říjen</a:t>
            </a:r>
            <a:endParaRPr lang="cs-CZ" sz="4400" b="1" dirty="0">
              <a:ln>
                <a:solidFill>
                  <a:schemeClr val="accent3">
                    <a:lumMod val="40000"/>
                    <a:lumOff val="60000"/>
                  </a:schemeClr>
                </a:solidFill>
              </a:ln>
              <a:solidFill>
                <a:schemeClr val="accent2">
                  <a:lumMod val="50000"/>
                </a:schemeClr>
              </a:solidFill>
              <a:effectLst>
                <a:glow rad="139700">
                  <a:schemeClr val="accent6">
                    <a:satMod val="175000"/>
                    <a:alpha val="40000"/>
                  </a:schemeClr>
                </a:glow>
                <a:outerShdw blurRad="50800" dist="38100" dir="18900000" algn="bl" rotWithShape="0">
                  <a:prstClr val="black">
                    <a:alpha val="40000"/>
                  </a:prstClr>
                </a:outerShdw>
              </a:effectLst>
            </a:endParaRPr>
          </a:p>
        </p:txBody>
      </p:sp>
      <p:sp>
        <p:nvSpPr>
          <p:cNvPr id="19458" name="AutoShape 2" descr="Výsledek obrázku pro zima"/>
          <p:cNvSpPr>
            <a:spLocks noChangeAspect="1" noChangeArrowheads="1"/>
          </p:cNvSpPr>
          <p:nvPr/>
        </p:nvSpPr>
        <p:spPr bwMode="auto">
          <a:xfrm>
            <a:off x="217805" y="-202247"/>
            <a:ext cx="426720" cy="426721"/>
          </a:xfrm>
          <a:prstGeom prst="rect">
            <a:avLst/>
          </a:prstGeom>
          <a:noFill/>
        </p:spPr>
        <p:txBody>
          <a:bodyPr vert="horz" wrap="square" lIns="128016" tIns="64008" rIns="128016" bIns="64008" numCol="1" anchor="t" anchorCtr="0" compatLnSpc="1">
            <a:prstTxWarp prst="textNoShape">
              <a:avLst/>
            </a:prstTxWarp>
          </a:bodyPr>
          <a:lstStyle/>
          <a:p>
            <a:endParaRPr lang="cs-CZ"/>
          </a:p>
        </p:txBody>
      </p:sp>
      <p:sp>
        <p:nvSpPr>
          <p:cNvPr id="19460" name="AutoShape 4" descr="Výsledek obrázku pro zima"/>
          <p:cNvSpPr>
            <a:spLocks noChangeAspect="1" noChangeArrowheads="1"/>
          </p:cNvSpPr>
          <p:nvPr/>
        </p:nvSpPr>
        <p:spPr bwMode="auto">
          <a:xfrm>
            <a:off x="217805" y="-202247"/>
            <a:ext cx="426720" cy="426721"/>
          </a:xfrm>
          <a:prstGeom prst="rect">
            <a:avLst/>
          </a:prstGeom>
          <a:noFill/>
        </p:spPr>
        <p:txBody>
          <a:bodyPr vert="horz" wrap="square" lIns="128016" tIns="64008" rIns="128016" bIns="64008" numCol="1" anchor="t" anchorCtr="0" compatLnSpc="1">
            <a:prstTxWarp prst="textNoShape">
              <a:avLst/>
            </a:prstTxWarp>
          </a:bodyPr>
          <a:lstStyle/>
          <a:p>
            <a:endParaRPr lang="cs-CZ"/>
          </a:p>
        </p:txBody>
      </p:sp>
      <p:sp>
        <p:nvSpPr>
          <p:cNvPr id="13324" name="AutoShape 12" descr="Výsledek obrázku pro denivka"/>
          <p:cNvSpPr>
            <a:spLocks noChangeAspect="1" noChangeArrowheads="1"/>
          </p:cNvSpPr>
          <p:nvPr/>
        </p:nvSpPr>
        <p:spPr bwMode="auto">
          <a:xfrm>
            <a:off x="217806" y="-2175827"/>
            <a:ext cx="6494145" cy="4533901"/>
          </a:xfrm>
          <a:prstGeom prst="rect">
            <a:avLst/>
          </a:prstGeom>
          <a:noFill/>
        </p:spPr>
        <p:txBody>
          <a:bodyPr vert="horz" wrap="square" lIns="128016" tIns="64008" rIns="128016" bIns="64008" numCol="1" anchor="t" anchorCtr="0" compatLnSpc="1">
            <a:prstTxWarp prst="textNoShape">
              <a:avLst/>
            </a:prstTxWarp>
          </a:bodyPr>
          <a:lstStyle/>
          <a:p>
            <a:endParaRPr lang="cs-CZ"/>
          </a:p>
        </p:txBody>
      </p:sp>
      <p:sp>
        <p:nvSpPr>
          <p:cNvPr id="13328" name="AutoShape 16" descr="Výsledek obrázku pro denivka"/>
          <p:cNvSpPr>
            <a:spLocks noChangeAspect="1" noChangeArrowheads="1"/>
          </p:cNvSpPr>
          <p:nvPr/>
        </p:nvSpPr>
        <p:spPr bwMode="auto">
          <a:xfrm>
            <a:off x="217805" y="-2175827"/>
            <a:ext cx="4533900" cy="4533901"/>
          </a:xfrm>
          <a:prstGeom prst="rect">
            <a:avLst/>
          </a:prstGeom>
          <a:noFill/>
        </p:spPr>
        <p:txBody>
          <a:bodyPr vert="horz" wrap="square" lIns="128016" tIns="64008" rIns="128016" bIns="64008" numCol="1" anchor="t" anchorCtr="0" compatLnSpc="1">
            <a:prstTxWarp prst="textNoShape">
              <a:avLst/>
            </a:prstTxWarp>
          </a:bodyPr>
          <a:lstStyle/>
          <a:p>
            <a:endParaRPr lang="cs-CZ"/>
          </a:p>
        </p:txBody>
      </p:sp>
      <p:sp>
        <p:nvSpPr>
          <p:cNvPr id="13330" name="AutoShape 18" descr="Výsledek obrázku pro denivka"/>
          <p:cNvSpPr>
            <a:spLocks noChangeAspect="1" noChangeArrowheads="1"/>
          </p:cNvSpPr>
          <p:nvPr/>
        </p:nvSpPr>
        <p:spPr bwMode="auto">
          <a:xfrm>
            <a:off x="217805" y="-2175827"/>
            <a:ext cx="4533900" cy="4533901"/>
          </a:xfrm>
          <a:prstGeom prst="rect">
            <a:avLst/>
          </a:prstGeom>
          <a:noFill/>
        </p:spPr>
        <p:txBody>
          <a:bodyPr vert="horz" wrap="square" lIns="128016" tIns="64008" rIns="128016" bIns="64008" numCol="1" anchor="t" anchorCtr="0" compatLnSpc="1">
            <a:prstTxWarp prst="textNoShape">
              <a:avLst/>
            </a:prstTxWarp>
          </a:bodyPr>
          <a:lstStyle/>
          <a:p>
            <a:endParaRPr lang="cs-CZ" dirty="0"/>
          </a:p>
        </p:txBody>
      </p:sp>
      <p:sp>
        <p:nvSpPr>
          <p:cNvPr id="24" name="Obdélník 23"/>
          <p:cNvSpPr/>
          <p:nvPr/>
        </p:nvSpPr>
        <p:spPr>
          <a:xfrm>
            <a:off x="0" y="0"/>
            <a:ext cx="9601200" cy="12801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 name="Vodorovný svitek 36"/>
          <p:cNvSpPr/>
          <p:nvPr/>
        </p:nvSpPr>
        <p:spPr>
          <a:xfrm>
            <a:off x="120080" y="280120"/>
            <a:ext cx="3528392" cy="1368152"/>
          </a:xfrm>
          <a:prstGeom prst="horizontalScroll">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cs-CZ" b="1" dirty="0" smtClean="0">
                <a:solidFill>
                  <a:schemeClr val="accent2">
                    <a:lumMod val="75000"/>
                  </a:schemeClr>
                </a:solidFill>
                <a:effectLst>
                  <a:outerShdw blurRad="38100" dist="38100" dir="2700000" algn="tl">
                    <a:srgbClr val="000000">
                      <a:alpha val="43137"/>
                    </a:srgbClr>
                  </a:outerShdw>
                </a:effectLst>
              </a:rPr>
              <a:t>„Teplý říjen - studený únor.“</a:t>
            </a:r>
            <a:endParaRPr lang="cs-CZ" b="1" dirty="0">
              <a:solidFill>
                <a:schemeClr val="accent2">
                  <a:lumMod val="75000"/>
                </a:schemeClr>
              </a:solidFill>
              <a:effectLst>
                <a:outerShdw blurRad="38100" dist="38100" dir="2700000" algn="tl">
                  <a:srgbClr val="000000">
                    <a:alpha val="43137"/>
                  </a:srgbClr>
                </a:outerShdw>
              </a:effectLst>
            </a:endParaRPr>
          </a:p>
        </p:txBody>
      </p:sp>
      <p:pic>
        <p:nvPicPr>
          <p:cNvPr id="38" name="Obrázek 37" descr="DSC01945.JPG"/>
          <p:cNvPicPr>
            <a:picLocks noChangeAspect="1"/>
          </p:cNvPicPr>
          <p:nvPr/>
        </p:nvPicPr>
        <p:blipFill>
          <a:blip r:embed="rId3" cstate="print"/>
          <a:stretch>
            <a:fillRect/>
          </a:stretch>
        </p:blipFill>
        <p:spPr>
          <a:xfrm>
            <a:off x="4944616" y="4024536"/>
            <a:ext cx="4536504" cy="3402378"/>
          </a:xfrm>
          <a:prstGeom prst="rect">
            <a:avLst/>
          </a:prstGeom>
        </p:spPr>
      </p:pic>
      <p:pic>
        <p:nvPicPr>
          <p:cNvPr id="39" name="Obrázek 38" descr="DSC01942.JPG"/>
          <p:cNvPicPr>
            <a:picLocks noChangeAspect="1"/>
          </p:cNvPicPr>
          <p:nvPr/>
        </p:nvPicPr>
        <p:blipFill>
          <a:blip r:embed="rId4" cstate="print"/>
          <a:stretch>
            <a:fillRect/>
          </a:stretch>
        </p:blipFill>
        <p:spPr>
          <a:xfrm>
            <a:off x="264097" y="1792288"/>
            <a:ext cx="4320480" cy="3240360"/>
          </a:xfrm>
          <a:prstGeom prst="rect">
            <a:avLst/>
          </a:prstGeom>
        </p:spPr>
      </p:pic>
      <p:sp>
        <p:nvSpPr>
          <p:cNvPr id="14" name="TextovéPole 13"/>
          <p:cNvSpPr txBox="1"/>
          <p:nvPr/>
        </p:nvSpPr>
        <p:spPr>
          <a:xfrm>
            <a:off x="5160640" y="3160440"/>
            <a:ext cx="4176464" cy="1077218"/>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cs-CZ" sz="3200" b="1" dirty="0" smtClean="0"/>
              <a:t>Letecké muzeum Mladá Boleslav</a:t>
            </a:r>
            <a:endParaRPr lang="cs-CZ" sz="3200" b="1" dirty="0"/>
          </a:p>
        </p:txBody>
      </p:sp>
      <p:sp>
        <p:nvSpPr>
          <p:cNvPr id="15" name="TextovéPole 14"/>
          <p:cNvSpPr txBox="1"/>
          <p:nvPr/>
        </p:nvSpPr>
        <p:spPr>
          <a:xfrm>
            <a:off x="264096" y="5176664"/>
            <a:ext cx="4176463" cy="2246769"/>
          </a:xfrm>
          <a:prstGeom prst="rect">
            <a:avLst/>
          </a:prstGeom>
          <a:noFill/>
        </p:spPr>
        <p:txBody>
          <a:bodyPr wrap="square" rtlCol="0">
            <a:spAutoFit/>
          </a:bodyPr>
          <a:lstStyle/>
          <a:p>
            <a:pPr algn="just"/>
            <a:r>
              <a:rPr lang="cs-CZ" sz="2000" dirty="0" smtClean="0"/>
              <a:t>V říjnu opět vyrazila parta firemních dobrovolníků na výlet s našimi klienty. Dobrovolníci z firmy </a:t>
            </a:r>
            <a:r>
              <a:rPr lang="cs-CZ" sz="2000" dirty="0" err="1" smtClean="0"/>
              <a:t>Mireas</a:t>
            </a:r>
            <a:r>
              <a:rPr lang="cs-CZ" sz="2000" dirty="0" smtClean="0"/>
              <a:t> s některými obyvateli Domova navštívili letecké muzeum Metoděje Vlacha v Mladé Boleslavi. Zážitek to byl nejen pro milovníky létání.</a:t>
            </a:r>
            <a:endParaRPr lang="cs-CZ" sz="2000" dirty="0"/>
          </a:p>
        </p:txBody>
      </p:sp>
      <p:pic>
        <p:nvPicPr>
          <p:cNvPr id="18" name="Obrázek 17" descr="IMG_4801.JPG"/>
          <p:cNvPicPr>
            <a:picLocks noChangeAspect="1"/>
          </p:cNvPicPr>
          <p:nvPr/>
        </p:nvPicPr>
        <p:blipFill>
          <a:blip r:embed="rId5" cstate="print"/>
          <a:stretch>
            <a:fillRect/>
          </a:stretch>
        </p:blipFill>
        <p:spPr>
          <a:xfrm>
            <a:off x="3288432" y="9713168"/>
            <a:ext cx="3648405" cy="2736304"/>
          </a:xfrm>
          <a:prstGeom prst="rect">
            <a:avLst/>
          </a:prstGeom>
          <a:ln>
            <a:noFill/>
          </a:ln>
          <a:effectLst>
            <a:outerShdw blurRad="190500" algn="tl" rotWithShape="0">
              <a:srgbClr val="000000">
                <a:alpha val="70000"/>
              </a:srgbClr>
            </a:outerShdw>
          </a:effectLst>
        </p:spPr>
      </p:pic>
      <p:pic>
        <p:nvPicPr>
          <p:cNvPr id="19" name="Obrázek 18" descr="IMG_4794.JPG"/>
          <p:cNvPicPr>
            <a:picLocks noChangeAspect="1"/>
          </p:cNvPicPr>
          <p:nvPr/>
        </p:nvPicPr>
        <p:blipFill>
          <a:blip r:embed="rId6" cstate="print"/>
          <a:stretch>
            <a:fillRect/>
          </a:stretch>
        </p:blipFill>
        <p:spPr>
          <a:xfrm>
            <a:off x="120080" y="9173108"/>
            <a:ext cx="3312368" cy="2484276"/>
          </a:xfrm>
          <a:prstGeom prst="rect">
            <a:avLst/>
          </a:prstGeom>
          <a:ln>
            <a:noFill/>
          </a:ln>
          <a:effectLst>
            <a:outerShdw blurRad="190500" algn="tl" rotWithShape="0">
              <a:srgbClr val="000000">
                <a:alpha val="70000"/>
              </a:srgbClr>
            </a:outerShdw>
          </a:effectLst>
        </p:spPr>
      </p:pic>
      <p:cxnSp>
        <p:nvCxnSpPr>
          <p:cNvPr id="21" name="Přímá spojovací čára 20"/>
          <p:cNvCxnSpPr/>
          <p:nvPr/>
        </p:nvCxnSpPr>
        <p:spPr>
          <a:xfrm>
            <a:off x="0" y="7696944"/>
            <a:ext cx="9601200" cy="0"/>
          </a:xfrm>
          <a:prstGeom prst="line">
            <a:avLst/>
          </a:prstGeom>
          <a:ln>
            <a:solidFill>
              <a:schemeClr val="accent2">
                <a:lumMod val="40000"/>
                <a:lumOff val="60000"/>
              </a:schemeClr>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2" name="TextovéPole 21"/>
          <p:cNvSpPr txBox="1"/>
          <p:nvPr/>
        </p:nvSpPr>
        <p:spPr>
          <a:xfrm>
            <a:off x="6592446" y="8056984"/>
            <a:ext cx="2996333" cy="477054"/>
          </a:xfrm>
          <a:prstGeom prst="rect">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lin ang="16200000" scaled="1"/>
            <a:tileRect/>
          </a:gradFill>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cs-CZ" b="1" dirty="0" smtClean="0">
                <a:solidFill>
                  <a:schemeClr val="accent2">
                    <a:lumMod val="75000"/>
                  </a:schemeClr>
                </a:solidFill>
              </a:rPr>
              <a:t>1.říjen „Den seniorů“</a:t>
            </a:r>
            <a:endParaRPr lang="cs-CZ" b="1" dirty="0">
              <a:solidFill>
                <a:schemeClr val="accent2">
                  <a:lumMod val="75000"/>
                </a:schemeClr>
              </a:solidFill>
            </a:endParaRPr>
          </a:p>
        </p:txBody>
      </p:sp>
      <p:pic>
        <p:nvPicPr>
          <p:cNvPr id="16386" name="Picture 2" descr="Výsledek obrázku pro listy javor"/>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916301">
            <a:off x="5309777" y="86599"/>
            <a:ext cx="3884456" cy="2998801"/>
          </a:xfrm>
          <a:prstGeom prst="rect">
            <a:avLst/>
          </a:prstGeom>
          <a:noFill/>
        </p:spPr>
      </p:pic>
      <p:sp>
        <p:nvSpPr>
          <p:cNvPr id="20" name="TextovéPole 19"/>
          <p:cNvSpPr txBox="1"/>
          <p:nvPr/>
        </p:nvSpPr>
        <p:spPr>
          <a:xfrm>
            <a:off x="0" y="7840960"/>
            <a:ext cx="6528792" cy="1323439"/>
          </a:xfrm>
          <a:prstGeom prst="rect">
            <a:avLst/>
          </a:prstGeom>
          <a:noFill/>
        </p:spPr>
        <p:txBody>
          <a:bodyPr wrap="square" rtlCol="0">
            <a:spAutoFit/>
          </a:bodyPr>
          <a:lstStyle/>
          <a:p>
            <a:pPr algn="just"/>
            <a:r>
              <a:rPr lang="cs-CZ" sz="2000" b="1" dirty="0" smtClean="0"/>
              <a:t>Od roku 1990 se každoročně 1. října slaví „Mezinárodní den seniorů“. Na světě je dnes téměř 700 milionů lidí ve věku 60 let a více a seniorů stále přibývá. To už je důvod mít vlastní svátek. </a:t>
            </a:r>
            <a:endParaRPr lang="cs-CZ" sz="2000" dirty="0"/>
          </a:p>
        </p:txBody>
      </p:sp>
      <p:sp>
        <p:nvSpPr>
          <p:cNvPr id="23" name="TextovéPole 22"/>
          <p:cNvSpPr txBox="1"/>
          <p:nvPr/>
        </p:nvSpPr>
        <p:spPr>
          <a:xfrm>
            <a:off x="6960840" y="8633048"/>
            <a:ext cx="2640360" cy="4093428"/>
          </a:xfrm>
          <a:prstGeom prst="rect">
            <a:avLst/>
          </a:prstGeom>
          <a:noFill/>
        </p:spPr>
        <p:txBody>
          <a:bodyPr wrap="square" rtlCol="0">
            <a:spAutoFit/>
          </a:bodyPr>
          <a:lstStyle/>
          <a:p>
            <a:pPr algn="just"/>
            <a:r>
              <a:rPr lang="cs-CZ" sz="2000" dirty="0" smtClean="0"/>
              <a:t>My jsme tento den oslavili velmi příjemně. Ve společnosti šikovných studentů kadeřnických a kosmetických oborů SŠ Čelákovic a oční optiky z Turnova, kteří zájemce z řad klientů i zaměstnanců zdarma ostříhali, upravili jim nehty, nebo vyčistili brýle.</a:t>
            </a:r>
            <a:endParaRPr lang="cs-CZ" sz="2000" dirty="0"/>
          </a:p>
        </p:txBody>
      </p:sp>
      <p:pic>
        <p:nvPicPr>
          <p:cNvPr id="16388" name="Picture 4" descr="Výsledek obrázku pro brýle"/>
          <p:cNvPicPr>
            <a:picLocks noChangeAspect="1" noChangeArrowheads="1"/>
          </p:cNvPicPr>
          <p:nvPr/>
        </p:nvPicPr>
        <p:blipFill>
          <a:blip r:embed="rId8" cstate="print">
            <a:clrChange>
              <a:clrFrom>
                <a:srgbClr val="FFFFFF"/>
              </a:clrFrom>
              <a:clrTo>
                <a:srgbClr val="FFFFFF">
                  <a:alpha val="0"/>
                </a:srgbClr>
              </a:clrTo>
            </a:clrChange>
          </a:blip>
          <a:srcRect r="4241" b="53354"/>
          <a:stretch>
            <a:fillRect/>
          </a:stretch>
        </p:blipFill>
        <p:spPr bwMode="auto">
          <a:xfrm>
            <a:off x="-239960" y="10865296"/>
            <a:ext cx="3538324" cy="1800200"/>
          </a:xfrm>
          <a:prstGeom prst="rect">
            <a:avLst/>
          </a:prstGeom>
          <a:noFill/>
        </p:spPr>
      </p:pic>
      <p:pic>
        <p:nvPicPr>
          <p:cNvPr id="16390" name="Picture 6" descr="Výsledek obrázku pro vlasy"/>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rot="3211497" flipH="1">
            <a:off x="5063603" y="8523277"/>
            <a:ext cx="1376221" cy="2204874"/>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fld id="{20264769-77EF-4CD0-90DE-F7D7F2D423C4}" type="slidenum">
              <a:rPr lang="cs-CZ" smtClean="0"/>
              <a:pPr/>
              <a:t>4</a:t>
            </a:fld>
            <a:endParaRPr lang="cs-CZ"/>
          </a:p>
        </p:txBody>
      </p:sp>
      <p:pic>
        <p:nvPicPr>
          <p:cNvPr id="4" name="Obrázek 3" descr="IMG_4851.JPG"/>
          <p:cNvPicPr>
            <a:picLocks noChangeAspect="1"/>
          </p:cNvPicPr>
          <p:nvPr/>
        </p:nvPicPr>
        <p:blipFill>
          <a:blip r:embed="rId2" cstate="print"/>
          <a:stretch>
            <a:fillRect/>
          </a:stretch>
        </p:blipFill>
        <p:spPr>
          <a:xfrm>
            <a:off x="335971" y="1576164"/>
            <a:ext cx="4320613" cy="3240460"/>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Obrázek 4" descr="IMG_4857.JPG"/>
          <p:cNvPicPr>
            <a:picLocks noChangeAspect="1"/>
          </p:cNvPicPr>
          <p:nvPr/>
        </p:nvPicPr>
        <p:blipFill>
          <a:blip r:embed="rId3" cstate="print"/>
          <a:stretch>
            <a:fillRect/>
          </a:stretch>
        </p:blipFill>
        <p:spPr>
          <a:xfrm>
            <a:off x="4440560" y="6076714"/>
            <a:ext cx="4944616" cy="3708462"/>
          </a:xfrm>
          <a:prstGeom prst="rect">
            <a:avLst/>
          </a:prstGeom>
          <a:solidFill>
            <a:srgbClr val="FFFFFF">
              <a:shade val="85000"/>
            </a:srgbClr>
          </a:solidFill>
          <a:ln w="190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Obrázek 5" descr="IMG_4868.JPG"/>
          <p:cNvPicPr>
            <a:picLocks noChangeAspect="1"/>
          </p:cNvPicPr>
          <p:nvPr/>
        </p:nvPicPr>
        <p:blipFill>
          <a:blip r:embed="rId4" cstate="print"/>
          <a:stretch>
            <a:fillRect/>
          </a:stretch>
        </p:blipFill>
        <p:spPr>
          <a:xfrm>
            <a:off x="5520680" y="5104656"/>
            <a:ext cx="2784376" cy="2088282"/>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Obrázek 6" descr="IMG_4895.JPG"/>
          <p:cNvPicPr>
            <a:picLocks noChangeAspect="1"/>
          </p:cNvPicPr>
          <p:nvPr/>
        </p:nvPicPr>
        <p:blipFill>
          <a:blip r:embed="rId5" cstate="print"/>
          <a:stretch>
            <a:fillRect/>
          </a:stretch>
        </p:blipFill>
        <p:spPr>
          <a:xfrm>
            <a:off x="264096" y="9209113"/>
            <a:ext cx="4320480" cy="324036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ovéPole 7"/>
          <p:cNvSpPr txBox="1"/>
          <p:nvPr/>
        </p:nvSpPr>
        <p:spPr>
          <a:xfrm>
            <a:off x="4872608" y="1360240"/>
            <a:ext cx="4727704" cy="707886"/>
          </a:xfrm>
          <a:prstGeom prst="rect">
            <a:avLst/>
          </a:prstGeom>
          <a:solidFill>
            <a:schemeClr val="tx2">
              <a:lumMod val="60000"/>
              <a:lumOff val="40000"/>
            </a:schemeClr>
          </a:solidFill>
          <a:ln w="28575">
            <a:solidFill>
              <a:schemeClr val="tx2">
                <a:lumMod val="50000"/>
              </a:schemeClr>
            </a:solidFill>
          </a:ln>
        </p:spPr>
        <p:txBody>
          <a:bodyPr wrap="none" rtlCol="0">
            <a:spAutoFit/>
          </a:bodyPr>
          <a:lstStyle/>
          <a:p>
            <a:r>
              <a:rPr lang="cs-CZ" sz="4000" b="1" dirty="0" smtClean="0">
                <a:solidFill>
                  <a:schemeClr val="bg1"/>
                </a:solidFill>
              </a:rPr>
              <a:t>Den otevřených dveří</a:t>
            </a:r>
            <a:endParaRPr lang="cs-CZ" sz="4000" b="1" dirty="0">
              <a:solidFill>
                <a:schemeClr val="bg1"/>
              </a:solidFill>
            </a:endParaRPr>
          </a:p>
        </p:txBody>
      </p:sp>
      <p:sp>
        <p:nvSpPr>
          <p:cNvPr id="9" name="Obdélník 8"/>
          <p:cNvSpPr/>
          <p:nvPr/>
        </p:nvSpPr>
        <p:spPr>
          <a:xfrm>
            <a:off x="0" y="0"/>
            <a:ext cx="9601200" cy="10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6600" b="1" dirty="0" smtClean="0"/>
              <a:t>Týden sociálních služeb</a:t>
            </a:r>
            <a:endParaRPr lang="cs-CZ" sz="6600" b="1" dirty="0"/>
          </a:p>
        </p:txBody>
      </p:sp>
      <p:sp>
        <p:nvSpPr>
          <p:cNvPr id="10" name="TextovéPole 9"/>
          <p:cNvSpPr txBox="1"/>
          <p:nvPr/>
        </p:nvSpPr>
        <p:spPr>
          <a:xfrm>
            <a:off x="4944616" y="2152328"/>
            <a:ext cx="4320480" cy="2862322"/>
          </a:xfrm>
          <a:prstGeom prst="rect">
            <a:avLst/>
          </a:prstGeom>
          <a:noFill/>
        </p:spPr>
        <p:txBody>
          <a:bodyPr wrap="square" rtlCol="0">
            <a:spAutoFit/>
          </a:bodyPr>
          <a:lstStyle/>
          <a:p>
            <a:pPr algn="just"/>
            <a:r>
              <a:rPr lang="cs-CZ" sz="2000" b="1" dirty="0" smtClean="0"/>
              <a:t>Týden </a:t>
            </a:r>
            <a:r>
              <a:rPr lang="cs-CZ" sz="2000" b="1" dirty="0" smtClean="0"/>
              <a:t>sociálních </a:t>
            </a:r>
            <a:r>
              <a:rPr lang="cs-CZ" sz="2000" b="1" dirty="0" smtClean="0"/>
              <a:t>služeb</a:t>
            </a:r>
            <a:r>
              <a:rPr lang="cs-CZ" sz="2000" dirty="0" smtClean="0"/>
              <a:t> </a:t>
            </a:r>
            <a:r>
              <a:rPr lang="cs-CZ" sz="2000" dirty="0" smtClean="0"/>
              <a:t>každoročně vyhlašuje Asociace poskytovatelů sociálních služeb. V tomto týdnu mají organizace příležitost představit se a prezentovat svojí činnost. Tradičně se otevírají dveře těchto institucí k nahlédnutí a pořádají se různé doprovodné programy pro uživatele. </a:t>
            </a:r>
          </a:p>
          <a:p>
            <a:pPr algn="just"/>
            <a:endParaRPr lang="cs-CZ" sz="2000" dirty="0"/>
          </a:p>
        </p:txBody>
      </p:sp>
      <p:sp>
        <p:nvSpPr>
          <p:cNvPr id="12" name="TextovéPole 11"/>
          <p:cNvSpPr txBox="1"/>
          <p:nvPr/>
        </p:nvSpPr>
        <p:spPr>
          <a:xfrm>
            <a:off x="264096" y="5536704"/>
            <a:ext cx="3888432" cy="3170099"/>
          </a:xfrm>
          <a:prstGeom prst="rect">
            <a:avLst/>
          </a:prstGeom>
          <a:noFill/>
        </p:spPr>
        <p:txBody>
          <a:bodyPr wrap="square" rtlCol="0">
            <a:spAutoFit/>
          </a:bodyPr>
          <a:lstStyle/>
          <a:p>
            <a:pPr algn="just"/>
            <a:r>
              <a:rPr lang="cs-CZ" sz="2000" dirty="0" smtClean="0"/>
              <a:t>V našem domově jsme v rámci </a:t>
            </a:r>
            <a:r>
              <a:rPr lang="cs-CZ" sz="2000" dirty="0" smtClean="0"/>
              <a:t>Dne </a:t>
            </a:r>
            <a:r>
              <a:rPr lang="cs-CZ" sz="2000" dirty="0" smtClean="0"/>
              <a:t>otevřených </a:t>
            </a:r>
            <a:r>
              <a:rPr lang="cs-CZ" sz="2000" dirty="0" smtClean="0"/>
              <a:t>dveří </a:t>
            </a:r>
            <a:r>
              <a:rPr lang="cs-CZ" sz="2000" dirty="0" smtClean="0"/>
              <a:t>přivítali nejen zájemce o informace o zámku a našich službách, ale také spřátelené základní školy, pro které jsme připravili výtvarné činnosti a žáci si mohli s námi i zazpívat. Velmi oblíbená je také prohlídka naší zámecké kaple a prostor, které jsou běžně veřejnosti nepřístupné.</a:t>
            </a:r>
            <a:endParaRPr lang="cs-CZ" sz="2000" dirty="0"/>
          </a:p>
        </p:txBody>
      </p:sp>
      <p:sp>
        <p:nvSpPr>
          <p:cNvPr id="13" name="TextovéPole 12"/>
          <p:cNvSpPr txBox="1"/>
          <p:nvPr/>
        </p:nvSpPr>
        <p:spPr>
          <a:xfrm>
            <a:off x="4944616" y="10505256"/>
            <a:ext cx="4536504" cy="1323439"/>
          </a:xfrm>
          <a:prstGeom prst="rect">
            <a:avLst/>
          </a:prstGeom>
          <a:noFill/>
        </p:spPr>
        <p:txBody>
          <a:bodyPr wrap="square" rtlCol="0">
            <a:spAutoFit/>
          </a:bodyPr>
          <a:lstStyle/>
          <a:p>
            <a:r>
              <a:rPr lang="cs-CZ" sz="2000" dirty="0" smtClean="0"/>
              <a:t>Otevřeli jsme též prodejní stánek s výrobky z ergodílny. Ty měli velký úspěch a těšily se obdivu stran klientů i návštěvníků.</a:t>
            </a:r>
            <a:endParaRPr lang="cs-CZ" sz="2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fld id="{20264769-77EF-4CD0-90DE-F7D7F2D423C4}" type="slidenum">
              <a:rPr lang="cs-CZ" smtClean="0"/>
              <a:pPr/>
              <a:t>5</a:t>
            </a:fld>
            <a:endParaRPr lang="cs-CZ"/>
          </a:p>
        </p:txBody>
      </p:sp>
      <p:pic>
        <p:nvPicPr>
          <p:cNvPr id="3" name="Obrázek 2" descr="DSC01988.JPG"/>
          <p:cNvPicPr>
            <a:picLocks noChangeAspect="1"/>
          </p:cNvPicPr>
          <p:nvPr/>
        </p:nvPicPr>
        <p:blipFill>
          <a:blip r:embed="rId2" cstate="print"/>
          <a:stretch>
            <a:fillRect/>
          </a:stretch>
        </p:blipFill>
        <p:spPr>
          <a:xfrm>
            <a:off x="0" y="64096"/>
            <a:ext cx="5280653" cy="396049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Obrázek 3" descr="DSC01986.JPG"/>
          <p:cNvPicPr>
            <a:picLocks noChangeAspect="1"/>
          </p:cNvPicPr>
          <p:nvPr/>
        </p:nvPicPr>
        <p:blipFill>
          <a:blip r:embed="rId3" cstate="print"/>
          <a:stretch>
            <a:fillRect/>
          </a:stretch>
        </p:blipFill>
        <p:spPr>
          <a:xfrm>
            <a:off x="3576464" y="1972308"/>
            <a:ext cx="5664696" cy="4248522"/>
          </a:xfrm>
          <a:prstGeom prst="rect">
            <a:avLst/>
          </a:prstGeom>
          <a:solidFill>
            <a:srgbClr val="FFFFFF">
              <a:shade val="85000"/>
            </a:srgbClr>
          </a:solidFill>
          <a:ln w="190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ovéPole 9"/>
          <p:cNvSpPr txBox="1"/>
          <p:nvPr/>
        </p:nvSpPr>
        <p:spPr>
          <a:xfrm>
            <a:off x="5520680" y="136104"/>
            <a:ext cx="3974742" cy="830997"/>
          </a:xfrm>
          <a:prstGeom prst="rect">
            <a:avLst/>
          </a:prstGeom>
          <a:ln w="28575"/>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cs-CZ" sz="4800" b="1" dirty="0" smtClean="0"/>
              <a:t>Viktor Sodoma</a:t>
            </a:r>
            <a:endParaRPr lang="cs-CZ" sz="4800" b="1" dirty="0"/>
          </a:p>
        </p:txBody>
      </p:sp>
      <p:sp>
        <p:nvSpPr>
          <p:cNvPr id="11" name="Obdélník 10"/>
          <p:cNvSpPr/>
          <p:nvPr/>
        </p:nvSpPr>
        <p:spPr>
          <a:xfrm>
            <a:off x="120080" y="8128992"/>
            <a:ext cx="9289032" cy="3785652"/>
          </a:xfrm>
          <a:prstGeom prst="rect">
            <a:avLst/>
          </a:prstGeom>
        </p:spPr>
        <p:txBody>
          <a:bodyPr wrap="square">
            <a:spAutoFit/>
          </a:bodyPr>
          <a:lstStyle/>
          <a:p>
            <a:pPr algn="just"/>
            <a:r>
              <a:rPr lang="cs-CZ" sz="2000" b="1" dirty="0" smtClean="0"/>
              <a:t>Viktor Sodoma</a:t>
            </a:r>
            <a:r>
              <a:rPr lang="cs-CZ" sz="2000" dirty="0" smtClean="0"/>
              <a:t> (* 5. července 1945 v Praze) je český zpěvák a podnikatel, zahrál si i několik drobných epizodních roliček v několika českých filmech. Jedná se o jednoho z průkopníků české rokenrolové a bigbeatové éry 60. let 20. století, zpěváka skupiny Flamengo a The Matadors. Viktor pochází z umělecké rodiny, tatínek František Viktor Sodoma byl známý český výtvarník a zpěvák, jenž společně se se svojí manželkou Vlastou spoluzakládal pražskou kavárnu Reduta. Odtud se také znal s Jiřím Suchým, který mladému Viktorovi zajistil angažmá v Divadle Semafor. Po úvodním semaforském období nastala éra bigbeatová, jež prakticky skončila s příchodem normalizace po roce 1968. Viktor se opět vrátil do Divadla Semafor, kde začal spolupracovat s Václavem Zahradníkem a zpívat jednoduchou pop‑music v kapele Františka Ringo Čecha. </a:t>
            </a:r>
          </a:p>
          <a:p>
            <a:pPr algn="just"/>
            <a:r>
              <a:rPr lang="cs-CZ" sz="2000" dirty="0" smtClean="0"/>
              <a:t>V současné době se věnuje podnikání a vystupuje pouze příležitostně v různých revivalově zaměřených programech a v Semaforu. </a:t>
            </a:r>
            <a:endParaRPr lang="cs-CZ" sz="2000" dirty="0"/>
          </a:p>
        </p:txBody>
      </p:sp>
      <p:sp>
        <p:nvSpPr>
          <p:cNvPr id="12" name="TextovéPole 11"/>
          <p:cNvSpPr txBox="1"/>
          <p:nvPr/>
        </p:nvSpPr>
        <p:spPr>
          <a:xfrm>
            <a:off x="0" y="4168552"/>
            <a:ext cx="3648472" cy="1938992"/>
          </a:xfrm>
          <a:prstGeom prst="rect">
            <a:avLst/>
          </a:prstGeom>
          <a:noFill/>
        </p:spPr>
        <p:txBody>
          <a:bodyPr wrap="square" rtlCol="0">
            <a:spAutoFit/>
          </a:bodyPr>
          <a:lstStyle/>
          <a:p>
            <a:r>
              <a:rPr lang="cs-CZ" sz="2000" dirty="0" smtClean="0"/>
              <a:t>V rámci </a:t>
            </a:r>
            <a:r>
              <a:rPr lang="cs-CZ" sz="2000" b="1" dirty="0" smtClean="0"/>
              <a:t>Týdne </a:t>
            </a:r>
            <a:r>
              <a:rPr lang="cs-CZ" sz="2000" b="1" dirty="0" smtClean="0"/>
              <a:t>sociálních </a:t>
            </a:r>
            <a:r>
              <a:rPr lang="cs-CZ" sz="2000" b="1" dirty="0" smtClean="0"/>
              <a:t>služeb </a:t>
            </a:r>
            <a:r>
              <a:rPr lang="cs-CZ" sz="2000" dirty="0" smtClean="0"/>
              <a:t>jsme podnikli výlet do  Domova pro seniory v Mnichově Hradišti, kde jsme mohli zavzpomínat na rokenrolovou éru se zpěvákem Viktorem Sodomou.</a:t>
            </a:r>
            <a:endParaRPr lang="cs-CZ" sz="2000" dirty="0"/>
          </a:p>
        </p:txBody>
      </p:sp>
      <p:pic>
        <p:nvPicPr>
          <p:cNvPr id="13" name="Obrázek 12" descr="DSC01990.JPG"/>
          <p:cNvPicPr>
            <a:picLocks noChangeAspect="1"/>
          </p:cNvPicPr>
          <p:nvPr/>
        </p:nvPicPr>
        <p:blipFill>
          <a:blip r:embed="rId4" cstate="print"/>
          <a:srcRect t="22000" b="13001"/>
          <a:stretch>
            <a:fillRect/>
          </a:stretch>
        </p:blipFill>
        <p:spPr>
          <a:xfrm rot="325418">
            <a:off x="196390" y="6210139"/>
            <a:ext cx="3668713" cy="1788473"/>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316" name="Picture 4" descr="Související obrázek"/>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flipH="1">
            <a:off x="6816824" y="6400800"/>
            <a:ext cx="1813916" cy="1656184"/>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3000"/>
            <a:lum/>
          </a:blip>
          <a:srcRect/>
          <a:stretch>
            <a:fillRect t="-5000" b="-5000"/>
          </a:stretch>
        </a:blipFill>
        <a:effectLst/>
      </p:bgPr>
    </p:bg>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fld id="{20264769-77EF-4CD0-90DE-F7D7F2D423C4}" type="slidenum">
              <a:rPr lang="cs-CZ" smtClean="0"/>
              <a:pPr/>
              <a:t>6</a:t>
            </a:fld>
            <a:endParaRPr lang="cs-CZ"/>
          </a:p>
        </p:txBody>
      </p:sp>
      <p:pic>
        <p:nvPicPr>
          <p:cNvPr id="4" name="Obrázek 3" descr="DSC02040.JPG"/>
          <p:cNvPicPr>
            <a:picLocks noChangeAspect="1"/>
          </p:cNvPicPr>
          <p:nvPr/>
        </p:nvPicPr>
        <p:blipFill>
          <a:blip r:embed="rId3" cstate="print"/>
          <a:stretch>
            <a:fillRect/>
          </a:stretch>
        </p:blipFill>
        <p:spPr>
          <a:xfrm>
            <a:off x="0" y="352128"/>
            <a:ext cx="4608512" cy="352839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ovéPole 5"/>
          <p:cNvSpPr txBox="1"/>
          <p:nvPr/>
        </p:nvSpPr>
        <p:spPr>
          <a:xfrm>
            <a:off x="120080" y="4170293"/>
            <a:ext cx="3870675" cy="646331"/>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cs-CZ" sz="3600" b="1" dirty="0" smtClean="0">
                <a:solidFill>
                  <a:schemeClr val="accent6">
                    <a:lumMod val="75000"/>
                  </a:schemeClr>
                </a:solidFill>
              </a:rPr>
              <a:t>Růžena </a:t>
            </a:r>
            <a:r>
              <a:rPr lang="cs-CZ" sz="3600" b="1" dirty="0" err="1" smtClean="0">
                <a:solidFill>
                  <a:schemeClr val="accent6">
                    <a:lumMod val="75000"/>
                  </a:schemeClr>
                </a:solidFill>
              </a:rPr>
              <a:t>Merunková</a:t>
            </a:r>
            <a:endParaRPr lang="cs-CZ" sz="3600" b="1" dirty="0">
              <a:solidFill>
                <a:schemeClr val="accent6">
                  <a:lumMod val="75000"/>
                </a:schemeClr>
              </a:solidFill>
            </a:endParaRPr>
          </a:p>
        </p:txBody>
      </p:sp>
      <p:pic>
        <p:nvPicPr>
          <p:cNvPr id="11" name="Obrázek 10" descr="DSC02050.JPG"/>
          <p:cNvPicPr>
            <a:picLocks noChangeAspect="1"/>
          </p:cNvPicPr>
          <p:nvPr/>
        </p:nvPicPr>
        <p:blipFill>
          <a:blip r:embed="rId4" cstate="print"/>
          <a:stretch>
            <a:fillRect/>
          </a:stretch>
        </p:blipFill>
        <p:spPr>
          <a:xfrm rot="1011158">
            <a:off x="4465248" y="1447748"/>
            <a:ext cx="4800642" cy="3600482"/>
          </a:xfrm>
          <a:prstGeom prst="rect">
            <a:avLst/>
          </a:prstGeom>
          <a:solidFill>
            <a:srgbClr val="FFFFFF">
              <a:shade val="85000"/>
            </a:srgbClr>
          </a:solidFill>
          <a:ln w="190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TextovéPole 8"/>
          <p:cNvSpPr txBox="1"/>
          <p:nvPr/>
        </p:nvSpPr>
        <p:spPr>
          <a:xfrm>
            <a:off x="5365763" y="425877"/>
            <a:ext cx="4115357" cy="646331"/>
          </a:xfrm>
          <a:prstGeom prst="rect">
            <a:avLst/>
          </a:prstGeom>
          <a:ln/>
        </p:spPr>
        <p:style>
          <a:lnRef idx="2">
            <a:schemeClr val="accent6"/>
          </a:lnRef>
          <a:fillRef idx="1">
            <a:schemeClr val="lt1"/>
          </a:fillRef>
          <a:effectRef idx="0">
            <a:schemeClr val="accent6"/>
          </a:effectRef>
          <a:fontRef idx="minor">
            <a:schemeClr val="dk1"/>
          </a:fontRef>
        </p:style>
        <p:txBody>
          <a:bodyPr wrap="none" rtlCol="0">
            <a:spAutoFit/>
          </a:bodyPr>
          <a:lstStyle/>
          <a:p>
            <a:r>
              <a:rPr lang="cs-CZ" sz="3600" b="1" dirty="0" smtClean="0">
                <a:solidFill>
                  <a:schemeClr val="accent6">
                    <a:lumMod val="75000"/>
                  </a:schemeClr>
                </a:solidFill>
              </a:rPr>
              <a:t>Harlekýnovy miliony</a:t>
            </a:r>
            <a:endParaRPr lang="cs-CZ" sz="3600" b="1" dirty="0">
              <a:solidFill>
                <a:schemeClr val="accent6">
                  <a:lumMod val="75000"/>
                </a:schemeClr>
              </a:solidFill>
            </a:endParaRPr>
          </a:p>
        </p:txBody>
      </p:sp>
      <p:sp>
        <p:nvSpPr>
          <p:cNvPr id="12" name="TextovéPole 11"/>
          <p:cNvSpPr txBox="1"/>
          <p:nvPr/>
        </p:nvSpPr>
        <p:spPr>
          <a:xfrm>
            <a:off x="264096" y="5104656"/>
            <a:ext cx="9073008" cy="1938992"/>
          </a:xfrm>
          <a:prstGeom prst="rect">
            <a:avLst/>
          </a:prstGeom>
          <a:noFill/>
        </p:spPr>
        <p:txBody>
          <a:bodyPr wrap="square" rtlCol="0">
            <a:spAutoFit/>
          </a:bodyPr>
          <a:lstStyle/>
          <a:p>
            <a:pPr algn="just"/>
            <a:r>
              <a:rPr lang="cs-CZ" sz="2000" dirty="0" smtClean="0"/>
              <a:t> </a:t>
            </a:r>
          </a:p>
          <a:p>
            <a:pPr algn="just"/>
            <a:r>
              <a:rPr lang="cs-CZ" sz="2000" dirty="0" smtClean="0"/>
              <a:t>S herečkou Růženou Merunkovou jsme se mohli setkat dne 10.10. 2019 v krásných prostorách Domova Na Zámku a to nejenom při četbě  z knihy  </a:t>
            </a:r>
            <a:r>
              <a:rPr lang="cs-CZ" sz="2000" dirty="0" smtClean="0"/>
              <a:t>„Harlekýnovy milióny“</a:t>
            </a:r>
            <a:r>
              <a:rPr lang="cs-CZ" sz="2000" dirty="0" smtClean="0"/>
              <a:t>  Bohumila Hrabala, ale také při milém povídání o dětství  a životě v Lysé nad Labem, jejím rodném městě.   </a:t>
            </a:r>
          </a:p>
          <a:p>
            <a:pPr algn="just"/>
            <a:endParaRPr lang="cs-CZ" sz="2000" dirty="0"/>
          </a:p>
        </p:txBody>
      </p:sp>
      <p:pic>
        <p:nvPicPr>
          <p:cNvPr id="12294" name="Picture 6" descr="Výsledek obrázku pro postřižiny"/>
          <p:cNvPicPr>
            <a:picLocks noChangeAspect="1" noChangeArrowheads="1"/>
          </p:cNvPicPr>
          <p:nvPr/>
        </p:nvPicPr>
        <p:blipFill>
          <a:blip r:embed="rId5" cstate="print"/>
          <a:srcRect/>
          <a:stretch>
            <a:fillRect/>
          </a:stretch>
        </p:blipFill>
        <p:spPr bwMode="auto">
          <a:xfrm>
            <a:off x="6883846" y="6544816"/>
            <a:ext cx="2381250" cy="2124075"/>
          </a:xfrm>
          <a:prstGeom prst="ellipse">
            <a:avLst/>
          </a:prstGeom>
          <a:ln w="635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Obrázek 15" descr="DSC02058.JPG"/>
          <p:cNvPicPr>
            <a:picLocks noChangeAspect="1"/>
          </p:cNvPicPr>
          <p:nvPr/>
        </p:nvPicPr>
        <p:blipFill>
          <a:blip r:embed="rId6" cstate="print"/>
          <a:stretch>
            <a:fillRect/>
          </a:stretch>
        </p:blipFill>
        <p:spPr>
          <a:xfrm>
            <a:off x="72008" y="7264896"/>
            <a:ext cx="6600800" cy="4950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Obrázek 14" descr="DSC02024.JPG"/>
          <p:cNvPicPr>
            <a:picLocks noChangeAspect="1"/>
          </p:cNvPicPr>
          <p:nvPr/>
        </p:nvPicPr>
        <p:blipFill>
          <a:blip r:embed="rId7" cstate="print"/>
          <a:stretch>
            <a:fillRect/>
          </a:stretch>
        </p:blipFill>
        <p:spPr>
          <a:xfrm>
            <a:off x="4896611" y="8993088"/>
            <a:ext cx="4704589" cy="3528442"/>
          </a:xfrm>
          <a:prstGeom prst="rect">
            <a:avLst/>
          </a:prstGeom>
          <a:solidFill>
            <a:srgbClr val="FFFFFF">
              <a:shade val="85000"/>
            </a:srgbClr>
          </a:solidFill>
          <a:ln w="190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fld id="{20264769-77EF-4CD0-90DE-F7D7F2D423C4}" type="slidenum">
              <a:rPr lang="cs-CZ" smtClean="0"/>
              <a:pPr/>
              <a:t>7</a:t>
            </a:fld>
            <a:endParaRPr lang="cs-CZ"/>
          </a:p>
        </p:txBody>
      </p:sp>
      <p:pic>
        <p:nvPicPr>
          <p:cNvPr id="3" name="Obrázek 2" descr="DSC02084.JPG"/>
          <p:cNvPicPr>
            <a:picLocks noChangeAspect="1"/>
          </p:cNvPicPr>
          <p:nvPr/>
        </p:nvPicPr>
        <p:blipFill>
          <a:blip r:embed="rId2" cstate="print"/>
          <a:stretch>
            <a:fillRect/>
          </a:stretch>
        </p:blipFill>
        <p:spPr>
          <a:xfrm>
            <a:off x="0" y="0"/>
            <a:ext cx="5952661" cy="4464496"/>
          </a:xfrm>
          <a:prstGeom prst="rect">
            <a:avLst/>
          </a:prstGeom>
          <a:ln w="1905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Obrázek 3" descr="DSC02090.JPG"/>
          <p:cNvPicPr>
            <a:picLocks noChangeAspect="1"/>
          </p:cNvPicPr>
          <p:nvPr/>
        </p:nvPicPr>
        <p:blipFill>
          <a:blip r:embed="rId3" cstate="print"/>
          <a:stretch>
            <a:fillRect/>
          </a:stretch>
        </p:blipFill>
        <p:spPr>
          <a:xfrm>
            <a:off x="5448672" y="2728392"/>
            <a:ext cx="3552461" cy="2664346"/>
          </a:xfrm>
          <a:prstGeom prst="rect">
            <a:avLst/>
          </a:prstGeom>
          <a:solidFill>
            <a:srgbClr val="FFFFFF">
              <a:shade val="85000"/>
            </a:srgbClr>
          </a:solidFill>
          <a:ln w="190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ovéPole 4"/>
          <p:cNvSpPr txBox="1"/>
          <p:nvPr/>
        </p:nvSpPr>
        <p:spPr>
          <a:xfrm>
            <a:off x="6168752" y="712168"/>
            <a:ext cx="3113160" cy="769441"/>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r>
              <a:rPr lang="cs-CZ" sz="4400" b="1" dirty="0" smtClean="0">
                <a:solidFill>
                  <a:schemeClr val="accent2"/>
                </a:solidFill>
              </a:rPr>
              <a:t>QuantumTet</a:t>
            </a:r>
            <a:endParaRPr lang="cs-CZ" sz="4400" b="1" dirty="0">
              <a:solidFill>
                <a:schemeClr val="accent2"/>
              </a:solidFill>
            </a:endParaRPr>
          </a:p>
        </p:txBody>
      </p:sp>
      <p:pic>
        <p:nvPicPr>
          <p:cNvPr id="7" name="Obrázek 6" descr="DSC02093.JPG"/>
          <p:cNvPicPr>
            <a:picLocks noChangeAspect="1"/>
          </p:cNvPicPr>
          <p:nvPr/>
        </p:nvPicPr>
        <p:blipFill>
          <a:blip r:embed="rId4" cstate="print"/>
          <a:srcRect r="14173" b="21261"/>
          <a:stretch>
            <a:fillRect/>
          </a:stretch>
        </p:blipFill>
        <p:spPr>
          <a:xfrm>
            <a:off x="216024" y="8777064"/>
            <a:ext cx="5232648" cy="360040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Obrázek 7" descr="DSC02094.JPG"/>
          <p:cNvPicPr>
            <a:picLocks noChangeAspect="1"/>
          </p:cNvPicPr>
          <p:nvPr/>
        </p:nvPicPr>
        <p:blipFill>
          <a:blip r:embed="rId5" cstate="print"/>
          <a:srcRect t="7001" r="24500" b="20000"/>
          <a:stretch>
            <a:fillRect/>
          </a:stretch>
        </p:blipFill>
        <p:spPr>
          <a:xfrm>
            <a:off x="4584576" y="8921080"/>
            <a:ext cx="4567782" cy="3312368"/>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2772" name="Picture 4" descr="Výsledek obrázku pro květiny"/>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rot="2147542">
            <a:off x="1228402" y="1377054"/>
            <a:ext cx="4056550" cy="5563468"/>
          </a:xfrm>
          <a:prstGeom prst="rect">
            <a:avLst/>
          </a:prstGeom>
          <a:noFill/>
        </p:spPr>
      </p:pic>
      <p:sp>
        <p:nvSpPr>
          <p:cNvPr id="6" name="Obdélník 5"/>
          <p:cNvSpPr/>
          <p:nvPr/>
        </p:nvSpPr>
        <p:spPr>
          <a:xfrm>
            <a:off x="144016" y="5752728"/>
            <a:ext cx="9337104" cy="2862322"/>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r>
              <a:rPr lang="cs-CZ" sz="2000" dirty="0" smtClean="0"/>
              <a:t>Páteční podvečer Týdne sociálních služeb patřil pěveckému sboru „QuantumTet“ pod vedením Bc. Jany Erbenové. Tento sbor vznikl v roce 2015 a má 25 členek.  Většina z nich jsou maminky dětí navštěvujících ZUŠ Lysá nad Labem. Zpívají průřez žánrů od lidovek, klasických sakrálních děl starých mistrů, přes gospely po popové písně minulého století. Mají za sebou mnoho koncertů po celé České republice – Duchcov, Břeclav, Medonosy, Mnichovo Hradiště a další. Sborový zpěv je pro ně hlavně forma relaxace a moc je to baví a jde jim to. Důkazem je velká účast posluchačů na jejich koncertech a jinak tomu nebylo u nás v domově. Velkým překvapením během vystoupení v našem domově byla „pánská“ pěvecká vsuvka.</a:t>
            </a:r>
            <a:endParaRPr lang="cs-CZ" sz="2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fld id="{20264769-77EF-4CD0-90DE-F7D7F2D423C4}" type="slidenum">
              <a:rPr lang="cs-CZ" smtClean="0"/>
              <a:pPr/>
              <a:t>8</a:t>
            </a:fld>
            <a:endParaRPr lang="cs-CZ"/>
          </a:p>
        </p:txBody>
      </p:sp>
      <p:pic>
        <p:nvPicPr>
          <p:cNvPr id="3" name="Obrázek 2" descr="DSC02098.JPG"/>
          <p:cNvPicPr>
            <a:picLocks noChangeAspect="1"/>
          </p:cNvPicPr>
          <p:nvPr/>
        </p:nvPicPr>
        <p:blipFill>
          <a:blip r:embed="rId2" cstate="print"/>
          <a:stretch>
            <a:fillRect/>
          </a:stretch>
        </p:blipFill>
        <p:spPr>
          <a:xfrm>
            <a:off x="264096" y="352128"/>
            <a:ext cx="5112568" cy="383442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ovéPole 4"/>
          <p:cNvSpPr txBox="1"/>
          <p:nvPr/>
        </p:nvSpPr>
        <p:spPr>
          <a:xfrm>
            <a:off x="1056184" y="3952528"/>
            <a:ext cx="2808269" cy="477054"/>
          </a:xfrm>
          <a:prstGeom prst="rect">
            <a:avLst/>
          </a:prstGeom>
          <a:ln w="28575"/>
        </p:spPr>
        <p:style>
          <a:lnRef idx="2">
            <a:schemeClr val="accent6"/>
          </a:lnRef>
          <a:fillRef idx="1">
            <a:schemeClr val="lt1"/>
          </a:fillRef>
          <a:effectRef idx="0">
            <a:schemeClr val="accent6"/>
          </a:effectRef>
          <a:fontRef idx="minor">
            <a:schemeClr val="dk1"/>
          </a:fontRef>
        </p:style>
        <p:txBody>
          <a:bodyPr wrap="none" rtlCol="0">
            <a:spAutoFit/>
          </a:bodyPr>
          <a:lstStyle/>
          <a:p>
            <a:r>
              <a:rPr lang="cs-CZ" b="1" dirty="0" smtClean="0">
                <a:solidFill>
                  <a:schemeClr val="accent6">
                    <a:lumMod val="75000"/>
                  </a:schemeClr>
                </a:solidFill>
              </a:rPr>
              <a:t>Markéta Hrubešová</a:t>
            </a:r>
            <a:endParaRPr lang="cs-CZ" b="1" dirty="0">
              <a:solidFill>
                <a:schemeClr val="accent6">
                  <a:lumMod val="75000"/>
                </a:schemeClr>
              </a:solidFill>
            </a:endParaRPr>
          </a:p>
        </p:txBody>
      </p:sp>
      <p:pic>
        <p:nvPicPr>
          <p:cNvPr id="7169" name="Picture 1"/>
          <p:cNvPicPr>
            <a:picLocks noChangeAspect="1" noChangeArrowheads="1"/>
          </p:cNvPicPr>
          <p:nvPr/>
        </p:nvPicPr>
        <p:blipFill>
          <a:blip r:embed="rId3" cstate="print"/>
          <a:srcRect/>
          <a:stretch>
            <a:fillRect/>
          </a:stretch>
        </p:blipFill>
        <p:spPr bwMode="auto">
          <a:xfrm>
            <a:off x="5664696" y="352128"/>
            <a:ext cx="3744416" cy="5295555"/>
          </a:xfrm>
          <a:prstGeom prst="rect">
            <a:avLst/>
          </a:prstGeom>
          <a:ln>
            <a:noFill/>
          </a:ln>
          <a:effectLst>
            <a:softEdge rad="112500"/>
          </a:effectLst>
        </p:spPr>
      </p:pic>
      <p:pic>
        <p:nvPicPr>
          <p:cNvPr id="7" name="Obrázek 6" descr="DSC02103.JPG"/>
          <p:cNvPicPr>
            <a:picLocks noChangeAspect="1"/>
          </p:cNvPicPr>
          <p:nvPr/>
        </p:nvPicPr>
        <p:blipFill>
          <a:blip r:embed="rId4" cstate="print"/>
          <a:stretch>
            <a:fillRect/>
          </a:stretch>
        </p:blipFill>
        <p:spPr>
          <a:xfrm>
            <a:off x="192088" y="4600600"/>
            <a:ext cx="5160640" cy="3546444"/>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Obrázek 7" descr="DSC02140.JPG"/>
          <p:cNvPicPr>
            <a:picLocks noChangeAspect="1"/>
          </p:cNvPicPr>
          <p:nvPr/>
        </p:nvPicPr>
        <p:blipFill>
          <a:blip r:embed="rId5" cstate="print"/>
          <a:stretch>
            <a:fillRect/>
          </a:stretch>
        </p:blipFill>
        <p:spPr>
          <a:xfrm>
            <a:off x="4944616" y="9209112"/>
            <a:ext cx="4032515" cy="3024386"/>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Obrázek 8" descr="DSC02141.JPG"/>
          <p:cNvPicPr>
            <a:picLocks noChangeAspect="1"/>
          </p:cNvPicPr>
          <p:nvPr/>
        </p:nvPicPr>
        <p:blipFill>
          <a:blip r:embed="rId6" cstate="print"/>
          <a:stretch>
            <a:fillRect/>
          </a:stretch>
        </p:blipFill>
        <p:spPr>
          <a:xfrm>
            <a:off x="336104" y="8705056"/>
            <a:ext cx="4896611" cy="3672458"/>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ovéPole 9"/>
          <p:cNvSpPr txBox="1"/>
          <p:nvPr/>
        </p:nvSpPr>
        <p:spPr>
          <a:xfrm>
            <a:off x="5520680" y="5248672"/>
            <a:ext cx="3936504" cy="378565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cs-CZ" sz="2000" dirty="0" smtClean="0"/>
              <a:t>Další příjemné setkání jsme prožili s paní herečkou a moderátorkou Markétou Hrubešovou. Herečka je známá zejména díky své roli ve filmu „Jak básníci neztrácejí naději“, v seriálu „Zdivočelá země“ nebo „Ulice“, ale prozradila na sebe, že také ráda vaří a to hlavně tradiční českou kuchyni, která je podle ní velmi zdravá.  Příjemné posezení bylo zakončeno autogramiádou a fotografováním s klienty.</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ázek 15" descr="WP_20191004_10_04_23_Pro.jpg"/>
          <p:cNvPicPr>
            <a:picLocks noChangeAspect="1"/>
          </p:cNvPicPr>
          <p:nvPr/>
        </p:nvPicPr>
        <p:blipFill>
          <a:blip r:embed="rId2" cstate="print">
            <a:lum bright="36000" contrast="-68000"/>
          </a:blip>
          <a:stretch>
            <a:fillRect/>
          </a:stretch>
        </p:blipFill>
        <p:spPr>
          <a:xfrm rot="10800000">
            <a:off x="0" y="6616824"/>
            <a:ext cx="9601200" cy="6184776"/>
          </a:xfrm>
          <a:prstGeom prst="rect">
            <a:avLst/>
          </a:prstGeom>
          <a:ln>
            <a:noFill/>
          </a:ln>
          <a:effectLst>
            <a:softEdge rad="112500"/>
          </a:effectLst>
        </p:spPr>
      </p:pic>
      <p:sp>
        <p:nvSpPr>
          <p:cNvPr id="2" name="Zástupný symbol pro číslo snímku 1"/>
          <p:cNvSpPr>
            <a:spLocks noGrp="1"/>
          </p:cNvSpPr>
          <p:nvPr>
            <p:ph type="sldNum" sz="quarter" idx="12"/>
          </p:nvPr>
        </p:nvSpPr>
        <p:spPr>
          <a:xfrm>
            <a:off x="4598977" y="12120035"/>
            <a:ext cx="590526" cy="681566"/>
          </a:xfrm>
        </p:spPr>
        <p:txBody>
          <a:bodyPr/>
          <a:lstStyle/>
          <a:p>
            <a:fld id="{20264769-77EF-4CD0-90DE-F7D7F2D423C4}" type="slidenum">
              <a:rPr lang="cs-CZ" smtClean="0"/>
              <a:pPr/>
              <a:t>9</a:t>
            </a:fld>
            <a:endParaRPr lang="cs-CZ" dirty="0"/>
          </a:p>
        </p:txBody>
      </p:sp>
      <p:sp>
        <p:nvSpPr>
          <p:cNvPr id="13" name="Obdélník 12"/>
          <p:cNvSpPr/>
          <p:nvPr/>
        </p:nvSpPr>
        <p:spPr>
          <a:xfrm>
            <a:off x="0" y="0"/>
            <a:ext cx="9601200" cy="12801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 name="Obrázek 4" descr="20191025_093625.jpg"/>
          <p:cNvPicPr>
            <a:picLocks noChangeAspect="1"/>
          </p:cNvPicPr>
          <p:nvPr/>
        </p:nvPicPr>
        <p:blipFill>
          <a:blip r:embed="rId3" cstate="print"/>
          <a:stretch>
            <a:fillRect/>
          </a:stretch>
        </p:blipFill>
        <p:spPr>
          <a:xfrm>
            <a:off x="3792488" y="6805845"/>
            <a:ext cx="5616624" cy="2835315"/>
          </a:xfrm>
          <a:prstGeom prst="rect">
            <a:avLst/>
          </a:prstGeom>
          <a:ln w="76200">
            <a:solidFill>
              <a:schemeClr val="bg1"/>
            </a:solidFill>
          </a:ln>
          <a:effectLst>
            <a:outerShdw blurRad="190500" algn="tl" rotWithShape="0">
              <a:srgbClr val="000000">
                <a:alpha val="70000"/>
              </a:srgbClr>
            </a:outerShdw>
          </a:effectLst>
        </p:spPr>
      </p:pic>
      <p:pic>
        <p:nvPicPr>
          <p:cNvPr id="8" name="Obrázek 7" descr="WP_20191004_10_13_25_Pro.jpg"/>
          <p:cNvPicPr>
            <a:picLocks noChangeAspect="1"/>
          </p:cNvPicPr>
          <p:nvPr/>
        </p:nvPicPr>
        <p:blipFill>
          <a:blip r:embed="rId4" cstate="print"/>
          <a:srcRect l="11229"/>
          <a:stretch>
            <a:fillRect/>
          </a:stretch>
        </p:blipFill>
        <p:spPr>
          <a:xfrm rot="5400000">
            <a:off x="-745714" y="7698641"/>
            <a:ext cx="5123460" cy="3247858"/>
          </a:xfrm>
          <a:prstGeom prst="rect">
            <a:avLst/>
          </a:prstGeom>
          <a:ln w="76200">
            <a:solidFill>
              <a:schemeClr val="bg1"/>
            </a:solidFill>
          </a:ln>
          <a:effectLst>
            <a:outerShdw blurRad="190500" algn="tl" rotWithShape="0">
              <a:srgbClr val="000000">
                <a:alpha val="70000"/>
              </a:srgbClr>
            </a:outerShdw>
          </a:effectLst>
        </p:spPr>
      </p:pic>
      <p:pic>
        <p:nvPicPr>
          <p:cNvPr id="7" name="Obrázek 6" descr="20191016_134454.jpg"/>
          <p:cNvPicPr>
            <a:picLocks noChangeAspect="1"/>
          </p:cNvPicPr>
          <p:nvPr/>
        </p:nvPicPr>
        <p:blipFill>
          <a:blip r:embed="rId5" cstate="print"/>
          <a:stretch>
            <a:fillRect/>
          </a:stretch>
        </p:blipFill>
        <p:spPr>
          <a:xfrm rot="5400000">
            <a:off x="5160640" y="92455"/>
            <a:ext cx="4364129" cy="4364129"/>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Obrázek 3" descr="20191016_134905.jpg"/>
          <p:cNvPicPr>
            <a:picLocks noChangeAspect="1"/>
          </p:cNvPicPr>
          <p:nvPr/>
        </p:nvPicPr>
        <p:blipFill>
          <a:blip r:embed="rId6" cstate="print"/>
          <a:stretch>
            <a:fillRect/>
          </a:stretch>
        </p:blipFill>
        <p:spPr>
          <a:xfrm rot="5663215">
            <a:off x="3038757" y="2190685"/>
            <a:ext cx="3296769" cy="3296769"/>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ovéPole 8"/>
          <p:cNvSpPr txBox="1"/>
          <p:nvPr/>
        </p:nvSpPr>
        <p:spPr>
          <a:xfrm>
            <a:off x="0" y="0"/>
            <a:ext cx="5216043" cy="1077218"/>
          </a:xfrm>
          <a:prstGeom prst="rect">
            <a:avLst/>
          </a:prstGeom>
          <a:solidFill>
            <a:schemeClr val="accent2">
              <a:lumMod val="60000"/>
              <a:lumOff val="40000"/>
            </a:schemeClr>
          </a:solidFill>
          <a:ln w="38100">
            <a:solidFill>
              <a:schemeClr val="accent2">
                <a:lumMod val="50000"/>
              </a:schemeClr>
            </a:solidFill>
          </a:ln>
        </p:spPr>
        <p:txBody>
          <a:bodyPr wrap="none" rtlCol="0">
            <a:spAutoFit/>
          </a:bodyPr>
          <a:lstStyle/>
          <a:p>
            <a:r>
              <a:rPr lang="cs-CZ" sz="3200" b="1" dirty="0" smtClean="0">
                <a:solidFill>
                  <a:schemeClr val="accent2">
                    <a:lumMod val="50000"/>
                  </a:schemeClr>
                </a:solidFill>
              </a:rPr>
              <a:t>Turnaj v „Člověče nezlob se!“ </a:t>
            </a:r>
          </a:p>
          <a:p>
            <a:pPr algn="ctr"/>
            <a:r>
              <a:rPr lang="cs-CZ" sz="3200" b="1" dirty="0" smtClean="0">
                <a:solidFill>
                  <a:schemeClr val="accent2">
                    <a:lumMod val="50000"/>
                  </a:schemeClr>
                </a:solidFill>
              </a:rPr>
              <a:t>Poděbrady</a:t>
            </a:r>
            <a:endParaRPr lang="cs-CZ" sz="3200" b="1" dirty="0">
              <a:solidFill>
                <a:schemeClr val="accent2">
                  <a:lumMod val="50000"/>
                </a:schemeClr>
              </a:solidFill>
            </a:endParaRPr>
          </a:p>
        </p:txBody>
      </p:sp>
      <p:sp>
        <p:nvSpPr>
          <p:cNvPr id="11" name="TextovéPole 10"/>
          <p:cNvSpPr txBox="1"/>
          <p:nvPr/>
        </p:nvSpPr>
        <p:spPr>
          <a:xfrm>
            <a:off x="0" y="1144216"/>
            <a:ext cx="2928392" cy="4401205"/>
          </a:xfrm>
          <a:prstGeom prst="rect">
            <a:avLst/>
          </a:prstGeom>
          <a:noFill/>
        </p:spPr>
        <p:txBody>
          <a:bodyPr wrap="square" rtlCol="0">
            <a:spAutoFit/>
          </a:bodyPr>
          <a:lstStyle/>
          <a:p>
            <a:pPr algn="just"/>
            <a:r>
              <a:rPr lang="cs-CZ" sz="2000" dirty="0" smtClean="0"/>
              <a:t>V říjnu jsme se zúčastnili turnaje ve stolní hře „Člověče nezlob se!“v Domově pro seniory v Poděbradech. Po příjezdu do domova  byli soutěžící rozděleni do týmů a mohlo se začít hrát. Boj byl neúprosný a leckdy hodně napínavý. Jestli se nikdo nezlobil? To je otázka, osud byl k některým hráčům neúprosný </a:t>
            </a:r>
            <a:r>
              <a:rPr lang="cs-CZ" sz="2000" dirty="0" smtClean="0">
                <a:sym typeface="Wingdings" pitchFamily="2" charset="2"/>
              </a:rPr>
              <a:t>.</a:t>
            </a:r>
            <a:endParaRPr lang="cs-CZ" sz="2000" dirty="0" smtClean="0"/>
          </a:p>
        </p:txBody>
      </p:sp>
      <p:cxnSp>
        <p:nvCxnSpPr>
          <p:cNvPr id="14" name="Přímá spojovací čára 13"/>
          <p:cNvCxnSpPr/>
          <p:nvPr/>
        </p:nvCxnSpPr>
        <p:spPr>
          <a:xfrm>
            <a:off x="0" y="6040760"/>
            <a:ext cx="9601200" cy="0"/>
          </a:xfrm>
          <a:prstGeom prst="line">
            <a:avLst/>
          </a:prstGeom>
          <a:ln>
            <a:solidFill>
              <a:srgbClr val="EDA5A5"/>
            </a:solidFill>
          </a:ln>
          <a:effectLst>
            <a:glow rad="228600">
              <a:schemeClr val="accent2">
                <a:satMod val="175000"/>
                <a:alpha val="40000"/>
              </a:schemeClr>
            </a:glow>
          </a:effectLst>
        </p:spPr>
        <p:style>
          <a:lnRef idx="1">
            <a:schemeClr val="accent6"/>
          </a:lnRef>
          <a:fillRef idx="0">
            <a:schemeClr val="accent6"/>
          </a:fillRef>
          <a:effectRef idx="0">
            <a:schemeClr val="accent6"/>
          </a:effectRef>
          <a:fontRef idx="minor">
            <a:schemeClr val="tx1"/>
          </a:fontRef>
        </p:style>
      </p:cxnSp>
      <p:sp>
        <p:nvSpPr>
          <p:cNvPr id="15" name="TextovéPole 14"/>
          <p:cNvSpPr txBox="1"/>
          <p:nvPr/>
        </p:nvSpPr>
        <p:spPr>
          <a:xfrm>
            <a:off x="3864496" y="9857184"/>
            <a:ext cx="5595058" cy="830997"/>
          </a:xfrm>
          <a:prstGeom prst="rect">
            <a:avLst/>
          </a:prstGeom>
          <a:solidFill>
            <a:schemeClr val="bg2">
              <a:lumMod val="75000"/>
            </a:schemeClr>
          </a:solidFill>
          <a:ln>
            <a:solidFill>
              <a:schemeClr val="bg1"/>
            </a:solidFill>
          </a:ln>
        </p:spPr>
        <p:txBody>
          <a:bodyPr wrap="none" rtlCol="0">
            <a:spAutoFit/>
          </a:bodyPr>
          <a:lstStyle/>
          <a:p>
            <a:r>
              <a:rPr lang="cs-CZ" sz="4800" b="1" dirty="0" smtClean="0">
                <a:ln w="18000">
                  <a:solidFill>
                    <a:schemeClr val="accent2">
                      <a:satMod val="140000"/>
                    </a:schemeClr>
                  </a:solidFill>
                  <a:prstDash val="solid"/>
                  <a:miter lim="800000"/>
                </a:ln>
                <a:solidFill>
                  <a:schemeClr val="accent2">
                    <a:lumMod val="75000"/>
                  </a:schemeClr>
                </a:solidFill>
                <a:effectLst>
                  <a:outerShdw blurRad="25500" dist="23000" dir="7020000" algn="tl">
                    <a:srgbClr val="000000">
                      <a:alpha val="50000"/>
                    </a:srgbClr>
                  </a:outerShdw>
                </a:effectLst>
              </a:rPr>
              <a:t>Výstava „Zemědělec“</a:t>
            </a:r>
            <a:endParaRPr lang="cs-CZ" sz="4800" b="1" dirty="0">
              <a:ln w="18000">
                <a:solidFill>
                  <a:schemeClr val="accent2">
                    <a:satMod val="140000"/>
                  </a:schemeClr>
                </a:solidFill>
                <a:prstDash val="solid"/>
                <a:miter lim="800000"/>
              </a:ln>
              <a:solidFill>
                <a:schemeClr val="accent2">
                  <a:lumMod val="75000"/>
                </a:schemeClr>
              </a:solidFill>
              <a:effectLst>
                <a:outerShdw blurRad="25500" dist="23000" dir="7020000" algn="tl">
                  <a:srgbClr val="000000">
                    <a:alpha val="50000"/>
                  </a:srgbClr>
                </a:outerShdw>
              </a:effectLst>
            </a:endParaRPr>
          </a:p>
        </p:txBody>
      </p:sp>
      <p:sp>
        <p:nvSpPr>
          <p:cNvPr id="17" name="TextovéPole 16"/>
          <p:cNvSpPr txBox="1"/>
          <p:nvPr/>
        </p:nvSpPr>
        <p:spPr>
          <a:xfrm>
            <a:off x="4152528" y="10865296"/>
            <a:ext cx="5256584" cy="1246495"/>
          </a:xfrm>
          <a:prstGeom prst="rect">
            <a:avLst/>
          </a:prstGeom>
          <a:noFill/>
        </p:spPr>
        <p:txBody>
          <a:bodyPr wrap="square" rtlCol="0">
            <a:spAutoFit/>
          </a:bodyPr>
          <a:lstStyle/>
          <a:p>
            <a:r>
              <a:rPr lang="cs-CZ" dirty="0" smtClean="0"/>
              <a:t>Výstaviště nám opět nabídlo pestrou zábavu při výstavách „Zemědělec“ a „Exotika“.</a:t>
            </a:r>
            <a:endParaRPr lang="cs-CZ"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19732</TotalTime>
  <Words>1453</Words>
  <Application>Microsoft Office PowerPoint</Application>
  <PresentationFormat>A3 (297 x 420 mm)</PresentationFormat>
  <Paragraphs>116</Paragraphs>
  <Slides>16</Slides>
  <Notes>1</Notes>
  <HiddenSlides>0</HiddenSlides>
  <MMClips>0</MMClips>
  <ScaleCrop>false</ScaleCrop>
  <HeadingPairs>
    <vt:vector size="4" baseType="variant">
      <vt:variant>
        <vt:lpstr>Motiv</vt:lpstr>
      </vt:variant>
      <vt:variant>
        <vt:i4>1</vt:i4>
      </vt:variant>
      <vt:variant>
        <vt:lpstr>Nadpisy snímků</vt:lpstr>
      </vt:variant>
      <vt:variant>
        <vt:i4>16</vt:i4>
      </vt:variant>
    </vt:vector>
  </HeadingPairs>
  <TitlesOfParts>
    <vt:vector size="17" baseType="lpstr">
      <vt:lpstr>Motiv sady Office</vt:lpstr>
      <vt:lpstr>Snímek 1</vt:lpstr>
      <vt:lpstr>Snímek 2</vt:lpstr>
      <vt:lpstr>Snímek 3</vt:lpstr>
      <vt:lpstr>Snímek 4</vt:lpstr>
      <vt:lpstr>Snímek 5</vt:lpstr>
      <vt:lpstr>Snímek 6</vt:lpstr>
      <vt:lpstr>Snímek 7</vt:lpstr>
      <vt:lpstr>Snímek 8</vt:lpstr>
      <vt:lpstr>Snímek 9</vt:lpstr>
      <vt:lpstr>Snímek 10</vt:lpstr>
      <vt:lpstr>Snímek 11</vt:lpstr>
      <vt:lpstr>Snímek 12</vt:lpstr>
      <vt:lpstr>Snímek 13</vt:lpstr>
      <vt:lpstr>Snímek 14</vt:lpstr>
      <vt:lpstr>Snímek 15</vt:lpstr>
      <vt:lpstr>Snímek 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Uzivatel</dc:creator>
  <cp:lastModifiedBy>Sarka</cp:lastModifiedBy>
  <cp:revision>2066</cp:revision>
  <dcterms:created xsi:type="dcterms:W3CDTF">2016-06-13T06:21:41Z</dcterms:created>
  <dcterms:modified xsi:type="dcterms:W3CDTF">2019-12-20T15:16:24Z</dcterms:modified>
</cp:coreProperties>
</file>